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2"/>
  </p:sldMasterIdLst>
  <p:notesMasterIdLst>
    <p:notesMasterId r:id="rId41"/>
  </p:notesMasterIdLst>
  <p:handoutMasterIdLst>
    <p:handoutMasterId r:id="rId42"/>
  </p:handoutMasterIdLst>
  <p:sldIdLst>
    <p:sldId id="297" r:id="rId3"/>
    <p:sldId id="298" r:id="rId4"/>
    <p:sldId id="285" r:id="rId5"/>
    <p:sldId id="286" r:id="rId6"/>
    <p:sldId id="287" r:id="rId7"/>
    <p:sldId id="288" r:id="rId8"/>
    <p:sldId id="289" r:id="rId9"/>
    <p:sldId id="263" r:id="rId10"/>
    <p:sldId id="290" r:id="rId11"/>
    <p:sldId id="260" r:id="rId12"/>
    <p:sldId id="259" r:id="rId13"/>
    <p:sldId id="292" r:id="rId14"/>
    <p:sldId id="257" r:id="rId15"/>
    <p:sldId id="282" r:id="rId16"/>
    <p:sldId id="283" r:id="rId17"/>
    <p:sldId id="273" r:id="rId18"/>
    <p:sldId id="265" r:id="rId19"/>
    <p:sldId id="266" r:id="rId20"/>
    <p:sldId id="284" r:id="rId21"/>
    <p:sldId id="267" r:id="rId22"/>
    <p:sldId id="264" r:id="rId23"/>
    <p:sldId id="272" r:id="rId24"/>
    <p:sldId id="271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61" r:id="rId33"/>
    <p:sldId id="295" r:id="rId34"/>
    <p:sldId id="262" r:id="rId35"/>
    <p:sldId id="269" r:id="rId36"/>
    <p:sldId id="270" r:id="rId37"/>
    <p:sldId id="296" r:id="rId38"/>
    <p:sldId id="300" r:id="rId39"/>
    <p:sldId id="299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-Eyeoni, Faisal" initials="AEF" lastIdx="2" clrIdx="0">
    <p:extLst>
      <p:ext uri="{19B8F6BF-5375-455C-9EA6-DF929625EA0E}">
        <p15:presenceInfo xmlns:p15="http://schemas.microsoft.com/office/powerpoint/2012/main" userId="S-1-5-21-600596713-174130078-623647154-4575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94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9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284" y="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CD262E-4C10-4ED4-A339-CF4BF6D7FE66}" type="doc">
      <dgm:prSet loTypeId="urn:microsoft.com/office/officeart/2005/8/layout/radial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07AB55-B579-4EC3-9DE3-E1249557D5FB}">
      <dgm:prSet phldrT="[Text]" custT="1"/>
      <dgm:spPr>
        <a:solidFill>
          <a:schemeClr val="accent2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2800" dirty="0"/>
            <a:t>GNC</a:t>
          </a:r>
        </a:p>
      </dgm:t>
    </dgm:pt>
    <dgm:pt modelId="{13118B3F-4F87-4BA4-B019-4D678635911E}" type="parTrans" cxnId="{DD573950-4600-4FFF-B27C-87D620DFCCFB}">
      <dgm:prSet/>
      <dgm:spPr/>
      <dgm:t>
        <a:bodyPr/>
        <a:lstStyle/>
        <a:p>
          <a:endParaRPr lang="en-US" sz="1800"/>
        </a:p>
      </dgm:t>
    </dgm:pt>
    <dgm:pt modelId="{64F57E17-DE5A-410E-96D9-40DC7F9CA1D9}" type="sibTrans" cxnId="{DD573950-4600-4FFF-B27C-87D620DFCCFB}">
      <dgm:prSet/>
      <dgm:spPr/>
      <dgm:t>
        <a:bodyPr/>
        <a:lstStyle/>
        <a:p>
          <a:endParaRPr lang="en-US" sz="1800"/>
        </a:p>
      </dgm:t>
    </dgm:pt>
    <dgm:pt modelId="{AEE898A2-C142-4FC2-8F9F-B89C18C55FDA}">
      <dgm:prSet phldrT="[Text]"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200" dirty="0"/>
            <a:t>Image Processing</a:t>
          </a:r>
        </a:p>
      </dgm:t>
    </dgm:pt>
    <dgm:pt modelId="{9CD91262-F900-44E9-80A0-294CFAD881CC}" type="parTrans" cxnId="{642B449C-A209-4FF0-8EDF-A5B69A0C3C2A}">
      <dgm:prSet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500"/>
        </a:p>
      </dgm:t>
    </dgm:pt>
    <dgm:pt modelId="{F005D4E9-C5C6-4CDB-83A7-61959BAA2F3C}" type="sibTrans" cxnId="{642B449C-A209-4FF0-8EDF-A5B69A0C3C2A}">
      <dgm:prSet/>
      <dgm:spPr/>
      <dgm:t>
        <a:bodyPr/>
        <a:lstStyle/>
        <a:p>
          <a:endParaRPr lang="en-US" sz="1800"/>
        </a:p>
      </dgm:t>
    </dgm:pt>
    <dgm:pt modelId="{AD257375-E6EA-48C0-9697-CFBED4E35700}">
      <dgm:prSet phldrT="[Text]"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000" dirty="0"/>
            <a:t>Aerodynamics</a:t>
          </a:r>
        </a:p>
      </dgm:t>
    </dgm:pt>
    <dgm:pt modelId="{4625B626-A52C-4828-870E-6C3FBE625635}" type="parTrans" cxnId="{77A6FA95-6B97-456A-8FA1-194FB0132EF3}">
      <dgm:prSet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500"/>
        </a:p>
      </dgm:t>
    </dgm:pt>
    <dgm:pt modelId="{80EE8FF5-7F41-4B00-8E26-7E9431E28026}" type="sibTrans" cxnId="{77A6FA95-6B97-456A-8FA1-194FB0132EF3}">
      <dgm:prSet/>
      <dgm:spPr/>
      <dgm:t>
        <a:bodyPr/>
        <a:lstStyle/>
        <a:p>
          <a:endParaRPr lang="en-US" sz="1800"/>
        </a:p>
      </dgm:t>
    </dgm:pt>
    <dgm:pt modelId="{961C5921-A3D5-40C8-8044-4A8CC72FAE8A}">
      <dgm:prSet phldrT="[Text]"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100" dirty="0"/>
            <a:t>Propulsion</a:t>
          </a:r>
        </a:p>
      </dgm:t>
    </dgm:pt>
    <dgm:pt modelId="{0526BE6F-8D46-483B-BA01-A44FEB58DBEF}" type="parTrans" cxnId="{03F827F8-B678-4A87-8315-83C3E591AA5F}">
      <dgm:prSet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500"/>
        </a:p>
      </dgm:t>
    </dgm:pt>
    <dgm:pt modelId="{6EC7B220-21DB-4ABB-B566-B360C05E7263}" type="sibTrans" cxnId="{03F827F8-B678-4A87-8315-83C3E591AA5F}">
      <dgm:prSet/>
      <dgm:spPr/>
      <dgm:t>
        <a:bodyPr/>
        <a:lstStyle/>
        <a:p>
          <a:endParaRPr lang="en-US" sz="1800"/>
        </a:p>
      </dgm:t>
    </dgm:pt>
    <dgm:pt modelId="{55FB52D1-4BA0-41EF-A6FF-DC78C5FF4C21}">
      <dgm:prSet phldrT="[Text]"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200" dirty="0"/>
            <a:t>Mechanical Design</a:t>
          </a:r>
        </a:p>
      </dgm:t>
    </dgm:pt>
    <dgm:pt modelId="{095965FF-8206-4E72-8277-56A699054DBA}" type="parTrans" cxnId="{0D2A7087-DC84-41EE-A2B0-8245AD6BC6B0}">
      <dgm:prSet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500"/>
        </a:p>
      </dgm:t>
    </dgm:pt>
    <dgm:pt modelId="{53FC260B-3E00-4A15-9FFF-2852FEA16F57}" type="sibTrans" cxnId="{0D2A7087-DC84-41EE-A2B0-8245AD6BC6B0}">
      <dgm:prSet/>
      <dgm:spPr/>
      <dgm:t>
        <a:bodyPr/>
        <a:lstStyle/>
        <a:p>
          <a:endParaRPr lang="en-US" sz="1800"/>
        </a:p>
      </dgm:t>
    </dgm:pt>
    <dgm:pt modelId="{D5778062-4A52-4C54-9038-3D858EEF9834}">
      <dgm:prSet phldrT="[Text]"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200" dirty="0"/>
            <a:t>Simulation and Modelling</a:t>
          </a:r>
        </a:p>
      </dgm:t>
    </dgm:pt>
    <dgm:pt modelId="{E8140F55-E05F-410A-B22E-09BEB9376E92}" type="parTrans" cxnId="{B887F95F-314B-4830-9FD9-5F50BE2E3BD1}">
      <dgm:prSet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500"/>
        </a:p>
      </dgm:t>
    </dgm:pt>
    <dgm:pt modelId="{F2690BDC-8AE5-46F4-B806-F46FE55981F2}" type="sibTrans" cxnId="{B887F95F-314B-4830-9FD9-5F50BE2E3BD1}">
      <dgm:prSet/>
      <dgm:spPr/>
      <dgm:t>
        <a:bodyPr/>
        <a:lstStyle/>
        <a:p>
          <a:endParaRPr lang="en-US" sz="1800"/>
        </a:p>
      </dgm:t>
    </dgm:pt>
    <dgm:pt modelId="{3ADDE99A-59B2-41EA-89E7-919A6A36FDC4}">
      <dgm:prSet phldrT="[Text]"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050" dirty="0"/>
            <a:t>Performance</a:t>
          </a:r>
          <a:endParaRPr lang="en-US" sz="1000" dirty="0"/>
        </a:p>
      </dgm:t>
    </dgm:pt>
    <dgm:pt modelId="{8A423C02-5BF4-4812-BD64-B3C151404705}" type="parTrans" cxnId="{3E6BE29B-080B-48DF-8A7B-01854DB51457}">
      <dgm:prSet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500"/>
        </a:p>
      </dgm:t>
    </dgm:pt>
    <dgm:pt modelId="{20BFE4C4-4E4D-4261-815D-4238B76BEAA5}" type="sibTrans" cxnId="{3E6BE29B-080B-48DF-8A7B-01854DB51457}">
      <dgm:prSet/>
      <dgm:spPr/>
      <dgm:t>
        <a:bodyPr/>
        <a:lstStyle/>
        <a:p>
          <a:endParaRPr lang="en-US" sz="1800"/>
        </a:p>
      </dgm:t>
    </dgm:pt>
    <dgm:pt modelId="{489FCDCB-CCBD-4A21-838D-D505839B2958}">
      <dgm:prSet phldrT="[Text]"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dirty="0"/>
            <a:t>Software</a:t>
          </a:r>
          <a:endParaRPr lang="en-US" sz="1000" dirty="0"/>
        </a:p>
      </dgm:t>
    </dgm:pt>
    <dgm:pt modelId="{8E1A82CC-DBC0-41AA-8662-9AC07A545476}" type="parTrans" cxnId="{6E8E1D81-EAEB-48C1-BE93-B09E96EFE742}">
      <dgm:prSet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500"/>
        </a:p>
      </dgm:t>
    </dgm:pt>
    <dgm:pt modelId="{CF3D2E5E-0DF4-4A79-A2BA-9AC16D76CF38}" type="sibTrans" cxnId="{6E8E1D81-EAEB-48C1-BE93-B09E96EFE742}">
      <dgm:prSet/>
      <dgm:spPr/>
      <dgm:t>
        <a:bodyPr/>
        <a:lstStyle/>
        <a:p>
          <a:endParaRPr lang="en-US" sz="1800"/>
        </a:p>
      </dgm:t>
    </dgm:pt>
    <dgm:pt modelId="{21FF7237-4775-4070-B63B-5C04D6A296A0}">
      <dgm:prSet phldrT="[Text]"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600" dirty="0"/>
            <a:t>Testing</a:t>
          </a:r>
        </a:p>
      </dgm:t>
    </dgm:pt>
    <dgm:pt modelId="{4D5B8CFB-88DB-499E-A412-28BED37EE8C1}" type="parTrans" cxnId="{19ABE9F0-8D09-43A1-B6EF-7AA43C4B433D}">
      <dgm:prSet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500"/>
        </a:p>
      </dgm:t>
    </dgm:pt>
    <dgm:pt modelId="{ED2A62E6-55B0-420C-8A9B-C407BA36551A}" type="sibTrans" cxnId="{19ABE9F0-8D09-43A1-B6EF-7AA43C4B433D}">
      <dgm:prSet/>
      <dgm:spPr/>
      <dgm:t>
        <a:bodyPr/>
        <a:lstStyle/>
        <a:p>
          <a:endParaRPr lang="en-US" sz="1800"/>
        </a:p>
      </dgm:t>
    </dgm:pt>
    <dgm:pt modelId="{FBF6786F-47FD-43ED-AB3A-33CF3BB0C1FB}">
      <dgm:prSet phldrT="[Text]"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dirty="0"/>
            <a:t>Seeker</a:t>
          </a:r>
          <a:endParaRPr lang="en-US" sz="1000" dirty="0"/>
        </a:p>
      </dgm:t>
    </dgm:pt>
    <dgm:pt modelId="{3E87FA8C-F0EF-4854-80A1-CB704CAAC294}" type="parTrans" cxnId="{878FD001-6BBF-4F50-BB09-D0A3F64FB728}">
      <dgm:prSet custT="1"/>
      <dgm:spPr>
        <a:solidFill>
          <a:schemeClr val="accent1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500"/>
        </a:p>
      </dgm:t>
    </dgm:pt>
    <dgm:pt modelId="{8DCC0B26-C76F-492D-BFEB-CC2359B7F8AB}" type="sibTrans" cxnId="{878FD001-6BBF-4F50-BB09-D0A3F64FB728}">
      <dgm:prSet/>
      <dgm:spPr/>
      <dgm:t>
        <a:bodyPr/>
        <a:lstStyle/>
        <a:p>
          <a:endParaRPr lang="en-US" sz="1800"/>
        </a:p>
      </dgm:t>
    </dgm:pt>
    <dgm:pt modelId="{05FD418F-EB22-485F-A699-3A639010D521}" type="pres">
      <dgm:prSet presAssocID="{17CD262E-4C10-4ED4-A339-CF4BF6D7FE66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97279F7-5707-4C62-B037-BF8A4642C4C7}" type="pres">
      <dgm:prSet presAssocID="{3407AB55-B579-4EC3-9DE3-E1249557D5FB}" presName="centerShape" presStyleLbl="node0" presStyleIdx="0" presStyleCnt="1"/>
      <dgm:spPr/>
    </dgm:pt>
    <dgm:pt modelId="{7DF8DFE3-9ED1-4622-8472-E0038CDEFC95}" type="pres">
      <dgm:prSet presAssocID="{4625B626-A52C-4828-870E-6C3FBE625635}" presName="Name9" presStyleLbl="parChTrans1D2" presStyleIdx="0" presStyleCnt="9"/>
      <dgm:spPr/>
    </dgm:pt>
    <dgm:pt modelId="{18FDE224-D4BE-4770-B940-6C62DD35F020}" type="pres">
      <dgm:prSet presAssocID="{4625B626-A52C-4828-870E-6C3FBE625635}" presName="connTx" presStyleLbl="parChTrans1D2" presStyleIdx="0" presStyleCnt="9"/>
      <dgm:spPr/>
    </dgm:pt>
    <dgm:pt modelId="{1FFCCE80-6B77-46C1-9F47-F384FD430825}" type="pres">
      <dgm:prSet presAssocID="{AD257375-E6EA-48C0-9697-CFBED4E35700}" presName="node" presStyleLbl="node1" presStyleIdx="0" presStyleCnt="9">
        <dgm:presLayoutVars>
          <dgm:bulletEnabled val="1"/>
        </dgm:presLayoutVars>
      </dgm:prSet>
      <dgm:spPr/>
    </dgm:pt>
    <dgm:pt modelId="{F8BF4D87-0DF2-41A8-B551-7E0039FA551B}" type="pres">
      <dgm:prSet presAssocID="{0526BE6F-8D46-483B-BA01-A44FEB58DBEF}" presName="Name9" presStyleLbl="parChTrans1D2" presStyleIdx="1" presStyleCnt="9"/>
      <dgm:spPr/>
    </dgm:pt>
    <dgm:pt modelId="{C1F289C5-2D4B-4EA8-A876-4A9B61AB6A24}" type="pres">
      <dgm:prSet presAssocID="{0526BE6F-8D46-483B-BA01-A44FEB58DBEF}" presName="connTx" presStyleLbl="parChTrans1D2" presStyleIdx="1" presStyleCnt="9"/>
      <dgm:spPr/>
    </dgm:pt>
    <dgm:pt modelId="{0498C52A-8863-43A3-B7C3-D8F9D9DB18FB}" type="pres">
      <dgm:prSet presAssocID="{961C5921-A3D5-40C8-8044-4A8CC72FAE8A}" presName="node" presStyleLbl="node1" presStyleIdx="1" presStyleCnt="9">
        <dgm:presLayoutVars>
          <dgm:bulletEnabled val="1"/>
        </dgm:presLayoutVars>
      </dgm:prSet>
      <dgm:spPr/>
    </dgm:pt>
    <dgm:pt modelId="{06981540-F56A-4E35-A4F3-894D01AC2745}" type="pres">
      <dgm:prSet presAssocID="{095965FF-8206-4E72-8277-56A699054DBA}" presName="Name9" presStyleLbl="parChTrans1D2" presStyleIdx="2" presStyleCnt="9"/>
      <dgm:spPr/>
    </dgm:pt>
    <dgm:pt modelId="{DE28C096-4E65-4DDF-92FE-067743DB4CAA}" type="pres">
      <dgm:prSet presAssocID="{095965FF-8206-4E72-8277-56A699054DBA}" presName="connTx" presStyleLbl="parChTrans1D2" presStyleIdx="2" presStyleCnt="9"/>
      <dgm:spPr/>
    </dgm:pt>
    <dgm:pt modelId="{2E233AE9-F059-4BF0-A8FB-3F87B3471576}" type="pres">
      <dgm:prSet presAssocID="{55FB52D1-4BA0-41EF-A6FF-DC78C5FF4C21}" presName="node" presStyleLbl="node1" presStyleIdx="2" presStyleCnt="9">
        <dgm:presLayoutVars>
          <dgm:bulletEnabled val="1"/>
        </dgm:presLayoutVars>
      </dgm:prSet>
      <dgm:spPr/>
    </dgm:pt>
    <dgm:pt modelId="{347C96CF-7923-4BE3-9021-455CF1710329}" type="pres">
      <dgm:prSet presAssocID="{E8140F55-E05F-410A-B22E-09BEB9376E92}" presName="Name9" presStyleLbl="parChTrans1D2" presStyleIdx="3" presStyleCnt="9"/>
      <dgm:spPr/>
    </dgm:pt>
    <dgm:pt modelId="{2AB2E042-917B-4C52-9EEE-A3A6EAB95CA0}" type="pres">
      <dgm:prSet presAssocID="{E8140F55-E05F-410A-B22E-09BEB9376E92}" presName="connTx" presStyleLbl="parChTrans1D2" presStyleIdx="3" presStyleCnt="9"/>
      <dgm:spPr/>
    </dgm:pt>
    <dgm:pt modelId="{ED6E3471-C581-49CB-9E35-34A99E78EA02}" type="pres">
      <dgm:prSet presAssocID="{D5778062-4A52-4C54-9038-3D858EEF9834}" presName="node" presStyleLbl="node1" presStyleIdx="3" presStyleCnt="9">
        <dgm:presLayoutVars>
          <dgm:bulletEnabled val="1"/>
        </dgm:presLayoutVars>
      </dgm:prSet>
      <dgm:spPr/>
    </dgm:pt>
    <dgm:pt modelId="{1CFFA2EA-51CD-41E0-B8B9-C5A6127EA280}" type="pres">
      <dgm:prSet presAssocID="{8A423C02-5BF4-4812-BD64-B3C151404705}" presName="Name9" presStyleLbl="parChTrans1D2" presStyleIdx="4" presStyleCnt="9"/>
      <dgm:spPr/>
    </dgm:pt>
    <dgm:pt modelId="{402705E5-D866-47A5-9C45-4FC00B80615A}" type="pres">
      <dgm:prSet presAssocID="{8A423C02-5BF4-4812-BD64-B3C151404705}" presName="connTx" presStyleLbl="parChTrans1D2" presStyleIdx="4" presStyleCnt="9"/>
      <dgm:spPr/>
    </dgm:pt>
    <dgm:pt modelId="{54254DD9-579A-407D-819B-99CCBAD8E958}" type="pres">
      <dgm:prSet presAssocID="{3ADDE99A-59B2-41EA-89E7-919A6A36FDC4}" presName="node" presStyleLbl="node1" presStyleIdx="4" presStyleCnt="9">
        <dgm:presLayoutVars>
          <dgm:bulletEnabled val="1"/>
        </dgm:presLayoutVars>
      </dgm:prSet>
      <dgm:spPr/>
    </dgm:pt>
    <dgm:pt modelId="{E400988E-5674-447C-883A-FFEAB5BEDCFE}" type="pres">
      <dgm:prSet presAssocID="{8E1A82CC-DBC0-41AA-8662-9AC07A545476}" presName="Name9" presStyleLbl="parChTrans1D2" presStyleIdx="5" presStyleCnt="9"/>
      <dgm:spPr/>
    </dgm:pt>
    <dgm:pt modelId="{005B5A12-BF40-4DA7-BD0B-17BAB81CA065}" type="pres">
      <dgm:prSet presAssocID="{8E1A82CC-DBC0-41AA-8662-9AC07A545476}" presName="connTx" presStyleLbl="parChTrans1D2" presStyleIdx="5" presStyleCnt="9"/>
      <dgm:spPr/>
    </dgm:pt>
    <dgm:pt modelId="{93969DCC-181C-44CF-A85F-27A4D9F00B25}" type="pres">
      <dgm:prSet presAssocID="{489FCDCB-CCBD-4A21-838D-D505839B2958}" presName="node" presStyleLbl="node1" presStyleIdx="5" presStyleCnt="9">
        <dgm:presLayoutVars>
          <dgm:bulletEnabled val="1"/>
        </dgm:presLayoutVars>
      </dgm:prSet>
      <dgm:spPr/>
    </dgm:pt>
    <dgm:pt modelId="{BB499539-B3D0-4C64-BDE0-EBBFBF00B2C1}" type="pres">
      <dgm:prSet presAssocID="{4D5B8CFB-88DB-499E-A412-28BED37EE8C1}" presName="Name9" presStyleLbl="parChTrans1D2" presStyleIdx="6" presStyleCnt="9"/>
      <dgm:spPr/>
    </dgm:pt>
    <dgm:pt modelId="{4D2D9082-E252-4FFE-8070-F1DBF959E2B3}" type="pres">
      <dgm:prSet presAssocID="{4D5B8CFB-88DB-499E-A412-28BED37EE8C1}" presName="connTx" presStyleLbl="parChTrans1D2" presStyleIdx="6" presStyleCnt="9"/>
      <dgm:spPr/>
    </dgm:pt>
    <dgm:pt modelId="{BDD988E8-78FA-45DA-8AE3-E0C1B4C0439D}" type="pres">
      <dgm:prSet presAssocID="{21FF7237-4775-4070-B63B-5C04D6A296A0}" presName="node" presStyleLbl="node1" presStyleIdx="6" presStyleCnt="9">
        <dgm:presLayoutVars>
          <dgm:bulletEnabled val="1"/>
        </dgm:presLayoutVars>
      </dgm:prSet>
      <dgm:spPr/>
    </dgm:pt>
    <dgm:pt modelId="{AE5BA225-4ED1-40A7-8F3A-E8B77A36692E}" type="pres">
      <dgm:prSet presAssocID="{9CD91262-F900-44E9-80A0-294CFAD881CC}" presName="Name9" presStyleLbl="parChTrans1D2" presStyleIdx="7" presStyleCnt="9"/>
      <dgm:spPr/>
    </dgm:pt>
    <dgm:pt modelId="{128BB837-40CD-42EC-ABD9-424698695CDD}" type="pres">
      <dgm:prSet presAssocID="{9CD91262-F900-44E9-80A0-294CFAD881CC}" presName="connTx" presStyleLbl="parChTrans1D2" presStyleIdx="7" presStyleCnt="9"/>
      <dgm:spPr/>
    </dgm:pt>
    <dgm:pt modelId="{C45A6ABE-D382-4472-85D4-9ED9AA0DDB7A}" type="pres">
      <dgm:prSet presAssocID="{AEE898A2-C142-4FC2-8F9F-B89C18C55FDA}" presName="node" presStyleLbl="node1" presStyleIdx="7" presStyleCnt="9">
        <dgm:presLayoutVars>
          <dgm:bulletEnabled val="1"/>
        </dgm:presLayoutVars>
      </dgm:prSet>
      <dgm:spPr/>
    </dgm:pt>
    <dgm:pt modelId="{452D687F-9035-423C-820B-09B22EE8183D}" type="pres">
      <dgm:prSet presAssocID="{3E87FA8C-F0EF-4854-80A1-CB704CAAC294}" presName="Name9" presStyleLbl="parChTrans1D2" presStyleIdx="8" presStyleCnt="9"/>
      <dgm:spPr/>
    </dgm:pt>
    <dgm:pt modelId="{EC691BBD-25D9-4CA8-9034-34A077B98068}" type="pres">
      <dgm:prSet presAssocID="{3E87FA8C-F0EF-4854-80A1-CB704CAAC294}" presName="connTx" presStyleLbl="parChTrans1D2" presStyleIdx="8" presStyleCnt="9"/>
      <dgm:spPr/>
    </dgm:pt>
    <dgm:pt modelId="{D6D1EA21-74F4-4D16-8881-FCB38792DECC}" type="pres">
      <dgm:prSet presAssocID="{FBF6786F-47FD-43ED-AB3A-33CF3BB0C1FB}" presName="node" presStyleLbl="node1" presStyleIdx="8" presStyleCnt="9">
        <dgm:presLayoutVars>
          <dgm:bulletEnabled val="1"/>
        </dgm:presLayoutVars>
      </dgm:prSet>
      <dgm:spPr/>
    </dgm:pt>
  </dgm:ptLst>
  <dgm:cxnLst>
    <dgm:cxn modelId="{878FD001-6BBF-4F50-BB09-D0A3F64FB728}" srcId="{3407AB55-B579-4EC3-9DE3-E1249557D5FB}" destId="{FBF6786F-47FD-43ED-AB3A-33CF3BB0C1FB}" srcOrd="8" destOrd="0" parTransId="{3E87FA8C-F0EF-4854-80A1-CB704CAAC294}" sibTransId="{8DCC0B26-C76F-492D-BFEB-CC2359B7F8AB}"/>
    <dgm:cxn modelId="{B6F18114-00A8-4604-BD3D-8AFA98DA069A}" type="presOf" srcId="{0526BE6F-8D46-483B-BA01-A44FEB58DBEF}" destId="{C1F289C5-2D4B-4EA8-A876-4A9B61AB6A24}" srcOrd="1" destOrd="0" presId="urn:microsoft.com/office/officeart/2005/8/layout/radial1"/>
    <dgm:cxn modelId="{312E0A23-A055-48C8-9129-D9AA149F6BE8}" type="presOf" srcId="{3407AB55-B579-4EC3-9DE3-E1249557D5FB}" destId="{497279F7-5707-4C62-B037-BF8A4642C4C7}" srcOrd="0" destOrd="0" presId="urn:microsoft.com/office/officeart/2005/8/layout/radial1"/>
    <dgm:cxn modelId="{785E1624-C274-4209-B2B0-5188EDFDE426}" type="presOf" srcId="{4D5B8CFB-88DB-499E-A412-28BED37EE8C1}" destId="{BB499539-B3D0-4C64-BDE0-EBBFBF00B2C1}" srcOrd="0" destOrd="0" presId="urn:microsoft.com/office/officeart/2005/8/layout/radial1"/>
    <dgm:cxn modelId="{B1B56F3E-7102-493B-BF58-C4749B285856}" type="presOf" srcId="{FBF6786F-47FD-43ED-AB3A-33CF3BB0C1FB}" destId="{D6D1EA21-74F4-4D16-8881-FCB38792DECC}" srcOrd="0" destOrd="0" presId="urn:microsoft.com/office/officeart/2005/8/layout/radial1"/>
    <dgm:cxn modelId="{B887F95F-314B-4830-9FD9-5F50BE2E3BD1}" srcId="{3407AB55-B579-4EC3-9DE3-E1249557D5FB}" destId="{D5778062-4A52-4C54-9038-3D858EEF9834}" srcOrd="3" destOrd="0" parTransId="{E8140F55-E05F-410A-B22E-09BEB9376E92}" sibTransId="{F2690BDC-8AE5-46F4-B806-F46FE55981F2}"/>
    <dgm:cxn modelId="{4802BB49-CC84-4F11-A7D7-C3FF1B9D0CC8}" type="presOf" srcId="{3E87FA8C-F0EF-4854-80A1-CB704CAAC294}" destId="{452D687F-9035-423C-820B-09B22EE8183D}" srcOrd="0" destOrd="0" presId="urn:microsoft.com/office/officeart/2005/8/layout/radial1"/>
    <dgm:cxn modelId="{5A95854A-4828-4EF9-B241-5A952ABEA2A8}" type="presOf" srcId="{3ADDE99A-59B2-41EA-89E7-919A6A36FDC4}" destId="{54254DD9-579A-407D-819B-99CCBAD8E958}" srcOrd="0" destOrd="0" presId="urn:microsoft.com/office/officeart/2005/8/layout/radial1"/>
    <dgm:cxn modelId="{99C7186E-7639-4DBA-9F3D-BDEC09F0A299}" type="presOf" srcId="{0526BE6F-8D46-483B-BA01-A44FEB58DBEF}" destId="{F8BF4D87-0DF2-41A8-B551-7E0039FA551B}" srcOrd="0" destOrd="0" presId="urn:microsoft.com/office/officeart/2005/8/layout/radial1"/>
    <dgm:cxn modelId="{167EE26F-4624-4BE5-8089-FBBE969B0C45}" type="presOf" srcId="{D5778062-4A52-4C54-9038-3D858EEF9834}" destId="{ED6E3471-C581-49CB-9E35-34A99E78EA02}" srcOrd="0" destOrd="0" presId="urn:microsoft.com/office/officeart/2005/8/layout/radial1"/>
    <dgm:cxn modelId="{DD573950-4600-4FFF-B27C-87D620DFCCFB}" srcId="{17CD262E-4C10-4ED4-A339-CF4BF6D7FE66}" destId="{3407AB55-B579-4EC3-9DE3-E1249557D5FB}" srcOrd="0" destOrd="0" parTransId="{13118B3F-4F87-4BA4-B019-4D678635911E}" sibTransId="{64F57E17-DE5A-410E-96D9-40DC7F9CA1D9}"/>
    <dgm:cxn modelId="{56564E50-C25A-4F53-BFE0-1671029AEA37}" type="presOf" srcId="{55FB52D1-4BA0-41EF-A6FF-DC78C5FF4C21}" destId="{2E233AE9-F059-4BF0-A8FB-3F87B3471576}" srcOrd="0" destOrd="0" presId="urn:microsoft.com/office/officeart/2005/8/layout/radial1"/>
    <dgm:cxn modelId="{2817CB73-E00F-458C-9C71-D8C2B2B82F0C}" type="presOf" srcId="{4625B626-A52C-4828-870E-6C3FBE625635}" destId="{18FDE224-D4BE-4770-B940-6C62DD35F020}" srcOrd="1" destOrd="0" presId="urn:microsoft.com/office/officeart/2005/8/layout/radial1"/>
    <dgm:cxn modelId="{28600C77-0BCF-4D17-85DB-04575A12CDC0}" type="presOf" srcId="{AD257375-E6EA-48C0-9697-CFBED4E35700}" destId="{1FFCCE80-6B77-46C1-9F47-F384FD430825}" srcOrd="0" destOrd="0" presId="urn:microsoft.com/office/officeart/2005/8/layout/radial1"/>
    <dgm:cxn modelId="{6E8E1D81-EAEB-48C1-BE93-B09E96EFE742}" srcId="{3407AB55-B579-4EC3-9DE3-E1249557D5FB}" destId="{489FCDCB-CCBD-4A21-838D-D505839B2958}" srcOrd="5" destOrd="0" parTransId="{8E1A82CC-DBC0-41AA-8662-9AC07A545476}" sibTransId="{CF3D2E5E-0DF4-4A79-A2BA-9AC16D76CF38}"/>
    <dgm:cxn modelId="{0D2A7087-DC84-41EE-A2B0-8245AD6BC6B0}" srcId="{3407AB55-B579-4EC3-9DE3-E1249557D5FB}" destId="{55FB52D1-4BA0-41EF-A6FF-DC78C5FF4C21}" srcOrd="2" destOrd="0" parTransId="{095965FF-8206-4E72-8277-56A699054DBA}" sibTransId="{53FC260B-3E00-4A15-9FFF-2852FEA16F57}"/>
    <dgm:cxn modelId="{24E8238A-120C-450D-9563-08A56951DBA0}" type="presOf" srcId="{E8140F55-E05F-410A-B22E-09BEB9376E92}" destId="{2AB2E042-917B-4C52-9EEE-A3A6EAB95CA0}" srcOrd="1" destOrd="0" presId="urn:microsoft.com/office/officeart/2005/8/layout/radial1"/>
    <dgm:cxn modelId="{33C70095-5D32-4EFF-BC54-AE3987CA4E4A}" type="presOf" srcId="{8E1A82CC-DBC0-41AA-8662-9AC07A545476}" destId="{005B5A12-BF40-4DA7-BD0B-17BAB81CA065}" srcOrd="1" destOrd="0" presId="urn:microsoft.com/office/officeart/2005/8/layout/radial1"/>
    <dgm:cxn modelId="{77A6FA95-6B97-456A-8FA1-194FB0132EF3}" srcId="{3407AB55-B579-4EC3-9DE3-E1249557D5FB}" destId="{AD257375-E6EA-48C0-9697-CFBED4E35700}" srcOrd="0" destOrd="0" parTransId="{4625B626-A52C-4828-870E-6C3FBE625635}" sibTransId="{80EE8FF5-7F41-4B00-8E26-7E9431E28026}"/>
    <dgm:cxn modelId="{1CE7B696-8048-47A3-B983-9B054E438C02}" type="presOf" srcId="{9CD91262-F900-44E9-80A0-294CFAD881CC}" destId="{128BB837-40CD-42EC-ABD9-424698695CDD}" srcOrd="1" destOrd="0" presId="urn:microsoft.com/office/officeart/2005/8/layout/radial1"/>
    <dgm:cxn modelId="{9D0B889A-5D6D-4F33-8DD5-D40EB86B1C2E}" type="presOf" srcId="{3E87FA8C-F0EF-4854-80A1-CB704CAAC294}" destId="{EC691BBD-25D9-4CA8-9034-34A077B98068}" srcOrd="1" destOrd="0" presId="urn:microsoft.com/office/officeart/2005/8/layout/radial1"/>
    <dgm:cxn modelId="{3E6BE29B-080B-48DF-8A7B-01854DB51457}" srcId="{3407AB55-B579-4EC3-9DE3-E1249557D5FB}" destId="{3ADDE99A-59B2-41EA-89E7-919A6A36FDC4}" srcOrd="4" destOrd="0" parTransId="{8A423C02-5BF4-4812-BD64-B3C151404705}" sibTransId="{20BFE4C4-4E4D-4261-815D-4238B76BEAA5}"/>
    <dgm:cxn modelId="{642B449C-A209-4FF0-8EDF-A5B69A0C3C2A}" srcId="{3407AB55-B579-4EC3-9DE3-E1249557D5FB}" destId="{AEE898A2-C142-4FC2-8F9F-B89C18C55FDA}" srcOrd="7" destOrd="0" parTransId="{9CD91262-F900-44E9-80A0-294CFAD881CC}" sibTransId="{F005D4E9-C5C6-4CDB-83A7-61959BAA2F3C}"/>
    <dgm:cxn modelId="{A88ADAA5-9797-4B9F-8B67-B427C820DB50}" type="presOf" srcId="{489FCDCB-CCBD-4A21-838D-D505839B2958}" destId="{93969DCC-181C-44CF-A85F-27A4D9F00B25}" srcOrd="0" destOrd="0" presId="urn:microsoft.com/office/officeart/2005/8/layout/radial1"/>
    <dgm:cxn modelId="{74C710AB-0288-462B-9663-DA5069CB22DC}" type="presOf" srcId="{AEE898A2-C142-4FC2-8F9F-B89C18C55FDA}" destId="{C45A6ABE-D382-4472-85D4-9ED9AA0DDB7A}" srcOrd="0" destOrd="0" presId="urn:microsoft.com/office/officeart/2005/8/layout/radial1"/>
    <dgm:cxn modelId="{7C1B74B1-6B49-4E74-90D6-847022D949D6}" type="presOf" srcId="{095965FF-8206-4E72-8277-56A699054DBA}" destId="{DE28C096-4E65-4DDF-92FE-067743DB4CAA}" srcOrd="1" destOrd="0" presId="urn:microsoft.com/office/officeart/2005/8/layout/radial1"/>
    <dgm:cxn modelId="{E3E689B4-26FD-47C6-B2E0-6ACACC6DB1DE}" type="presOf" srcId="{961C5921-A3D5-40C8-8044-4A8CC72FAE8A}" destId="{0498C52A-8863-43A3-B7C3-D8F9D9DB18FB}" srcOrd="0" destOrd="0" presId="urn:microsoft.com/office/officeart/2005/8/layout/radial1"/>
    <dgm:cxn modelId="{1ACE54B9-8F0F-4961-99FA-377351A16F34}" type="presOf" srcId="{21FF7237-4775-4070-B63B-5C04D6A296A0}" destId="{BDD988E8-78FA-45DA-8AE3-E0C1B4C0439D}" srcOrd="0" destOrd="0" presId="urn:microsoft.com/office/officeart/2005/8/layout/radial1"/>
    <dgm:cxn modelId="{DB3FD1BD-4540-4F3B-AB4E-61F76E3B7C06}" type="presOf" srcId="{8A423C02-5BF4-4812-BD64-B3C151404705}" destId="{402705E5-D866-47A5-9C45-4FC00B80615A}" srcOrd="1" destOrd="0" presId="urn:microsoft.com/office/officeart/2005/8/layout/radial1"/>
    <dgm:cxn modelId="{8E22BFC7-C245-427F-96CD-CBC55DDAFB6E}" type="presOf" srcId="{8A423C02-5BF4-4812-BD64-B3C151404705}" destId="{1CFFA2EA-51CD-41E0-B8B9-C5A6127EA280}" srcOrd="0" destOrd="0" presId="urn:microsoft.com/office/officeart/2005/8/layout/radial1"/>
    <dgm:cxn modelId="{4B2DE4CC-1794-42C9-A0A7-3F89A7BA2B7D}" type="presOf" srcId="{E8140F55-E05F-410A-B22E-09BEB9376E92}" destId="{347C96CF-7923-4BE3-9021-455CF1710329}" srcOrd="0" destOrd="0" presId="urn:microsoft.com/office/officeart/2005/8/layout/radial1"/>
    <dgm:cxn modelId="{D57189D6-5B9B-42EA-B701-7B40AB5EB5BB}" type="presOf" srcId="{4D5B8CFB-88DB-499E-A412-28BED37EE8C1}" destId="{4D2D9082-E252-4FFE-8070-F1DBF959E2B3}" srcOrd="1" destOrd="0" presId="urn:microsoft.com/office/officeart/2005/8/layout/radial1"/>
    <dgm:cxn modelId="{B14267E9-A97C-4A15-A9F0-42B36A4D308F}" type="presOf" srcId="{095965FF-8206-4E72-8277-56A699054DBA}" destId="{06981540-F56A-4E35-A4F3-894D01AC2745}" srcOrd="0" destOrd="0" presId="urn:microsoft.com/office/officeart/2005/8/layout/radial1"/>
    <dgm:cxn modelId="{19ABE9F0-8D09-43A1-B6EF-7AA43C4B433D}" srcId="{3407AB55-B579-4EC3-9DE3-E1249557D5FB}" destId="{21FF7237-4775-4070-B63B-5C04D6A296A0}" srcOrd="6" destOrd="0" parTransId="{4D5B8CFB-88DB-499E-A412-28BED37EE8C1}" sibTransId="{ED2A62E6-55B0-420C-8A9B-C407BA36551A}"/>
    <dgm:cxn modelId="{D84A47F4-8EAF-4A40-9E8F-4CA51B6CE238}" type="presOf" srcId="{8E1A82CC-DBC0-41AA-8662-9AC07A545476}" destId="{E400988E-5674-447C-883A-FFEAB5BEDCFE}" srcOrd="0" destOrd="0" presId="urn:microsoft.com/office/officeart/2005/8/layout/radial1"/>
    <dgm:cxn modelId="{452BA6F6-1817-4FE2-B62E-D1D8820C24E4}" type="presOf" srcId="{4625B626-A52C-4828-870E-6C3FBE625635}" destId="{7DF8DFE3-9ED1-4622-8472-E0038CDEFC95}" srcOrd="0" destOrd="0" presId="urn:microsoft.com/office/officeart/2005/8/layout/radial1"/>
    <dgm:cxn modelId="{03F827F8-B678-4A87-8315-83C3E591AA5F}" srcId="{3407AB55-B579-4EC3-9DE3-E1249557D5FB}" destId="{961C5921-A3D5-40C8-8044-4A8CC72FAE8A}" srcOrd="1" destOrd="0" parTransId="{0526BE6F-8D46-483B-BA01-A44FEB58DBEF}" sibTransId="{6EC7B220-21DB-4ABB-B566-B360C05E7263}"/>
    <dgm:cxn modelId="{4B58BCF9-700B-4847-B47E-51D59821A4CE}" type="presOf" srcId="{9CD91262-F900-44E9-80A0-294CFAD881CC}" destId="{AE5BA225-4ED1-40A7-8F3A-E8B77A36692E}" srcOrd="0" destOrd="0" presId="urn:microsoft.com/office/officeart/2005/8/layout/radial1"/>
    <dgm:cxn modelId="{56B66AFB-D793-4CE6-9014-39A6FE8C609D}" type="presOf" srcId="{17CD262E-4C10-4ED4-A339-CF4BF6D7FE66}" destId="{05FD418F-EB22-485F-A699-3A639010D521}" srcOrd="0" destOrd="0" presId="urn:microsoft.com/office/officeart/2005/8/layout/radial1"/>
    <dgm:cxn modelId="{08F9AB9C-CA89-46BF-AE16-4A7B21ADAEC8}" type="presParOf" srcId="{05FD418F-EB22-485F-A699-3A639010D521}" destId="{497279F7-5707-4C62-B037-BF8A4642C4C7}" srcOrd="0" destOrd="0" presId="urn:microsoft.com/office/officeart/2005/8/layout/radial1"/>
    <dgm:cxn modelId="{A082D8DB-581F-4EE6-A3A0-9AE48C0AA8FD}" type="presParOf" srcId="{05FD418F-EB22-485F-A699-3A639010D521}" destId="{7DF8DFE3-9ED1-4622-8472-E0038CDEFC95}" srcOrd="1" destOrd="0" presId="urn:microsoft.com/office/officeart/2005/8/layout/radial1"/>
    <dgm:cxn modelId="{441E0CC6-BB21-47D1-9088-421AE23D2319}" type="presParOf" srcId="{7DF8DFE3-9ED1-4622-8472-E0038CDEFC95}" destId="{18FDE224-D4BE-4770-B940-6C62DD35F020}" srcOrd="0" destOrd="0" presId="urn:microsoft.com/office/officeart/2005/8/layout/radial1"/>
    <dgm:cxn modelId="{0DEF4A65-2AAD-4986-AD89-05FD8D95DAAC}" type="presParOf" srcId="{05FD418F-EB22-485F-A699-3A639010D521}" destId="{1FFCCE80-6B77-46C1-9F47-F384FD430825}" srcOrd="2" destOrd="0" presId="urn:microsoft.com/office/officeart/2005/8/layout/radial1"/>
    <dgm:cxn modelId="{5CAD89CF-45AB-44DA-BFED-D35691200A94}" type="presParOf" srcId="{05FD418F-EB22-485F-A699-3A639010D521}" destId="{F8BF4D87-0DF2-41A8-B551-7E0039FA551B}" srcOrd="3" destOrd="0" presId="urn:microsoft.com/office/officeart/2005/8/layout/radial1"/>
    <dgm:cxn modelId="{F9A4F20B-4A63-4C4F-B701-442C4317AB2C}" type="presParOf" srcId="{F8BF4D87-0DF2-41A8-B551-7E0039FA551B}" destId="{C1F289C5-2D4B-4EA8-A876-4A9B61AB6A24}" srcOrd="0" destOrd="0" presId="urn:microsoft.com/office/officeart/2005/8/layout/radial1"/>
    <dgm:cxn modelId="{29287287-4948-4A90-AA35-A99B368D3D3A}" type="presParOf" srcId="{05FD418F-EB22-485F-A699-3A639010D521}" destId="{0498C52A-8863-43A3-B7C3-D8F9D9DB18FB}" srcOrd="4" destOrd="0" presId="urn:microsoft.com/office/officeart/2005/8/layout/radial1"/>
    <dgm:cxn modelId="{5EB876E1-D3E6-4D60-AE00-85A9BAF3C61C}" type="presParOf" srcId="{05FD418F-EB22-485F-A699-3A639010D521}" destId="{06981540-F56A-4E35-A4F3-894D01AC2745}" srcOrd="5" destOrd="0" presId="urn:microsoft.com/office/officeart/2005/8/layout/radial1"/>
    <dgm:cxn modelId="{E93FC6E3-099B-4126-8E80-CDB7294CCCC2}" type="presParOf" srcId="{06981540-F56A-4E35-A4F3-894D01AC2745}" destId="{DE28C096-4E65-4DDF-92FE-067743DB4CAA}" srcOrd="0" destOrd="0" presId="urn:microsoft.com/office/officeart/2005/8/layout/radial1"/>
    <dgm:cxn modelId="{D6788F52-CC2E-4173-8B3B-9D54E2228D58}" type="presParOf" srcId="{05FD418F-EB22-485F-A699-3A639010D521}" destId="{2E233AE9-F059-4BF0-A8FB-3F87B3471576}" srcOrd="6" destOrd="0" presId="urn:microsoft.com/office/officeart/2005/8/layout/radial1"/>
    <dgm:cxn modelId="{396221E5-FD12-4796-82C3-CF127E5317B8}" type="presParOf" srcId="{05FD418F-EB22-485F-A699-3A639010D521}" destId="{347C96CF-7923-4BE3-9021-455CF1710329}" srcOrd="7" destOrd="0" presId="urn:microsoft.com/office/officeart/2005/8/layout/radial1"/>
    <dgm:cxn modelId="{987CED6E-4C24-4E3A-813C-968565014EAB}" type="presParOf" srcId="{347C96CF-7923-4BE3-9021-455CF1710329}" destId="{2AB2E042-917B-4C52-9EEE-A3A6EAB95CA0}" srcOrd="0" destOrd="0" presId="urn:microsoft.com/office/officeart/2005/8/layout/radial1"/>
    <dgm:cxn modelId="{D7BFA479-A477-4AB6-995B-09D14BE37421}" type="presParOf" srcId="{05FD418F-EB22-485F-A699-3A639010D521}" destId="{ED6E3471-C581-49CB-9E35-34A99E78EA02}" srcOrd="8" destOrd="0" presId="urn:microsoft.com/office/officeart/2005/8/layout/radial1"/>
    <dgm:cxn modelId="{74AAEF27-A205-4A9F-B922-4D7E805909C9}" type="presParOf" srcId="{05FD418F-EB22-485F-A699-3A639010D521}" destId="{1CFFA2EA-51CD-41E0-B8B9-C5A6127EA280}" srcOrd="9" destOrd="0" presId="urn:microsoft.com/office/officeart/2005/8/layout/radial1"/>
    <dgm:cxn modelId="{B2BB0691-3210-4A43-9A08-930CA2CFDE28}" type="presParOf" srcId="{1CFFA2EA-51CD-41E0-B8B9-C5A6127EA280}" destId="{402705E5-D866-47A5-9C45-4FC00B80615A}" srcOrd="0" destOrd="0" presId="urn:microsoft.com/office/officeart/2005/8/layout/radial1"/>
    <dgm:cxn modelId="{B42FC57D-63D6-429C-8ACE-8633E9DBC091}" type="presParOf" srcId="{05FD418F-EB22-485F-A699-3A639010D521}" destId="{54254DD9-579A-407D-819B-99CCBAD8E958}" srcOrd="10" destOrd="0" presId="urn:microsoft.com/office/officeart/2005/8/layout/radial1"/>
    <dgm:cxn modelId="{1203ED4C-0A10-4349-89C3-C6495111DF35}" type="presParOf" srcId="{05FD418F-EB22-485F-A699-3A639010D521}" destId="{E400988E-5674-447C-883A-FFEAB5BEDCFE}" srcOrd="11" destOrd="0" presId="urn:microsoft.com/office/officeart/2005/8/layout/radial1"/>
    <dgm:cxn modelId="{ED3EEAF4-B41F-4B66-A486-A698AA61E8CD}" type="presParOf" srcId="{E400988E-5674-447C-883A-FFEAB5BEDCFE}" destId="{005B5A12-BF40-4DA7-BD0B-17BAB81CA065}" srcOrd="0" destOrd="0" presId="urn:microsoft.com/office/officeart/2005/8/layout/radial1"/>
    <dgm:cxn modelId="{75194C4B-CB69-4000-B174-B10EA6291252}" type="presParOf" srcId="{05FD418F-EB22-485F-A699-3A639010D521}" destId="{93969DCC-181C-44CF-A85F-27A4D9F00B25}" srcOrd="12" destOrd="0" presId="urn:microsoft.com/office/officeart/2005/8/layout/radial1"/>
    <dgm:cxn modelId="{5553D5BF-3221-41C7-A787-68AC264BDEEE}" type="presParOf" srcId="{05FD418F-EB22-485F-A699-3A639010D521}" destId="{BB499539-B3D0-4C64-BDE0-EBBFBF00B2C1}" srcOrd="13" destOrd="0" presId="urn:microsoft.com/office/officeart/2005/8/layout/radial1"/>
    <dgm:cxn modelId="{35ADC39B-E566-473D-9110-2BE426E272A7}" type="presParOf" srcId="{BB499539-B3D0-4C64-BDE0-EBBFBF00B2C1}" destId="{4D2D9082-E252-4FFE-8070-F1DBF959E2B3}" srcOrd="0" destOrd="0" presId="urn:microsoft.com/office/officeart/2005/8/layout/radial1"/>
    <dgm:cxn modelId="{51781798-501D-41CB-A99F-74D8FAA4267B}" type="presParOf" srcId="{05FD418F-EB22-485F-A699-3A639010D521}" destId="{BDD988E8-78FA-45DA-8AE3-E0C1B4C0439D}" srcOrd="14" destOrd="0" presId="urn:microsoft.com/office/officeart/2005/8/layout/radial1"/>
    <dgm:cxn modelId="{72436345-DB8E-4505-9497-8A24D103F7D3}" type="presParOf" srcId="{05FD418F-EB22-485F-A699-3A639010D521}" destId="{AE5BA225-4ED1-40A7-8F3A-E8B77A36692E}" srcOrd="15" destOrd="0" presId="urn:microsoft.com/office/officeart/2005/8/layout/radial1"/>
    <dgm:cxn modelId="{C3AC9545-051E-4229-8E37-7329DD51A402}" type="presParOf" srcId="{AE5BA225-4ED1-40A7-8F3A-E8B77A36692E}" destId="{128BB837-40CD-42EC-ABD9-424698695CDD}" srcOrd="0" destOrd="0" presId="urn:microsoft.com/office/officeart/2005/8/layout/radial1"/>
    <dgm:cxn modelId="{1C52000B-E889-4610-9E43-BF8CC0FD1391}" type="presParOf" srcId="{05FD418F-EB22-485F-A699-3A639010D521}" destId="{C45A6ABE-D382-4472-85D4-9ED9AA0DDB7A}" srcOrd="16" destOrd="0" presId="urn:microsoft.com/office/officeart/2005/8/layout/radial1"/>
    <dgm:cxn modelId="{DE922685-9F99-4D1F-83BA-DE6F3EC43622}" type="presParOf" srcId="{05FD418F-EB22-485F-A699-3A639010D521}" destId="{452D687F-9035-423C-820B-09B22EE8183D}" srcOrd="17" destOrd="0" presId="urn:microsoft.com/office/officeart/2005/8/layout/radial1"/>
    <dgm:cxn modelId="{8AD9DA33-5BAE-4B79-BFAA-849C752492D6}" type="presParOf" srcId="{452D687F-9035-423C-820B-09B22EE8183D}" destId="{EC691BBD-25D9-4CA8-9034-34A077B98068}" srcOrd="0" destOrd="0" presId="urn:microsoft.com/office/officeart/2005/8/layout/radial1"/>
    <dgm:cxn modelId="{F98260B3-81E5-42C9-B9B8-0539A2649809}" type="presParOf" srcId="{05FD418F-EB22-485F-A699-3A639010D521}" destId="{D6D1EA21-74F4-4D16-8881-FCB38792DECC}" srcOrd="1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7279F7-5707-4C62-B037-BF8A4642C4C7}">
      <dsp:nvSpPr>
        <dsp:cNvPr id="0" name=""/>
        <dsp:cNvSpPr/>
      </dsp:nvSpPr>
      <dsp:spPr>
        <a:xfrm>
          <a:off x="3491058" y="2202182"/>
          <a:ext cx="1145883" cy="1145883"/>
        </a:xfrm>
        <a:prstGeom prst="ellipse">
          <a:avLst/>
        </a:prstGeom>
        <a:solidFill>
          <a:schemeClr val="accent2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GNC</a:t>
          </a:r>
        </a:p>
      </dsp:txBody>
      <dsp:txXfrm>
        <a:off x="3658869" y="2369993"/>
        <a:ext cx="810261" cy="810261"/>
      </dsp:txXfrm>
    </dsp:sp>
    <dsp:sp modelId="{7DF8DFE3-9ED1-4622-8472-E0038CDEFC95}">
      <dsp:nvSpPr>
        <dsp:cNvPr id="0" name=""/>
        <dsp:cNvSpPr/>
      </dsp:nvSpPr>
      <dsp:spPr>
        <a:xfrm rot="16200000">
          <a:off x="3546021" y="1671516"/>
          <a:ext cx="1035956" cy="25376"/>
        </a:xfrm>
        <a:custGeom>
          <a:avLst/>
          <a:gdLst/>
          <a:ahLst/>
          <a:cxnLst/>
          <a:rect l="0" t="0" r="0" b="0"/>
          <a:pathLst>
            <a:path>
              <a:moveTo>
                <a:pt x="0" y="12688"/>
              </a:moveTo>
              <a:lnTo>
                <a:pt x="1035956" y="12688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38101" y="1658305"/>
        <a:ext cx="51797" cy="51797"/>
      </dsp:txXfrm>
    </dsp:sp>
    <dsp:sp modelId="{1FFCCE80-6B77-46C1-9F47-F384FD430825}">
      <dsp:nvSpPr>
        <dsp:cNvPr id="0" name=""/>
        <dsp:cNvSpPr/>
      </dsp:nvSpPr>
      <dsp:spPr>
        <a:xfrm>
          <a:off x="3491058" y="20342"/>
          <a:ext cx="1145883" cy="1145883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Aerodynamics</a:t>
          </a:r>
        </a:p>
      </dsp:txBody>
      <dsp:txXfrm>
        <a:off x="3658869" y="188153"/>
        <a:ext cx="810261" cy="810261"/>
      </dsp:txXfrm>
    </dsp:sp>
    <dsp:sp modelId="{F8BF4D87-0DF2-41A8-B551-7E0039FA551B}">
      <dsp:nvSpPr>
        <dsp:cNvPr id="0" name=""/>
        <dsp:cNvSpPr/>
      </dsp:nvSpPr>
      <dsp:spPr>
        <a:xfrm rot="18600000">
          <a:off x="4247251" y="1926742"/>
          <a:ext cx="1035956" cy="25376"/>
        </a:xfrm>
        <a:custGeom>
          <a:avLst/>
          <a:gdLst/>
          <a:ahLst/>
          <a:cxnLst/>
          <a:rect l="0" t="0" r="0" b="0"/>
          <a:pathLst>
            <a:path>
              <a:moveTo>
                <a:pt x="0" y="12688"/>
              </a:moveTo>
              <a:lnTo>
                <a:pt x="1035956" y="12688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739330" y="1913532"/>
        <a:ext cx="51797" cy="51797"/>
      </dsp:txXfrm>
    </dsp:sp>
    <dsp:sp modelId="{0498C52A-8863-43A3-B7C3-D8F9D9DB18FB}">
      <dsp:nvSpPr>
        <dsp:cNvPr id="0" name=""/>
        <dsp:cNvSpPr/>
      </dsp:nvSpPr>
      <dsp:spPr>
        <a:xfrm>
          <a:off x="4893517" y="530796"/>
          <a:ext cx="1145883" cy="1145883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Propulsion</a:t>
          </a:r>
        </a:p>
      </dsp:txBody>
      <dsp:txXfrm>
        <a:off x="5061328" y="698607"/>
        <a:ext cx="810261" cy="810261"/>
      </dsp:txXfrm>
    </dsp:sp>
    <dsp:sp modelId="{06981540-F56A-4E35-A4F3-894D01AC2745}">
      <dsp:nvSpPr>
        <dsp:cNvPr id="0" name=""/>
        <dsp:cNvSpPr/>
      </dsp:nvSpPr>
      <dsp:spPr>
        <a:xfrm rot="21000000">
          <a:off x="4620368" y="2572999"/>
          <a:ext cx="1035956" cy="25376"/>
        </a:xfrm>
        <a:custGeom>
          <a:avLst/>
          <a:gdLst/>
          <a:ahLst/>
          <a:cxnLst/>
          <a:rect l="0" t="0" r="0" b="0"/>
          <a:pathLst>
            <a:path>
              <a:moveTo>
                <a:pt x="0" y="12688"/>
              </a:moveTo>
              <a:lnTo>
                <a:pt x="1035956" y="12688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12447" y="2559788"/>
        <a:ext cx="51797" cy="51797"/>
      </dsp:txXfrm>
    </dsp:sp>
    <dsp:sp modelId="{2E233AE9-F059-4BF0-A8FB-3F87B3471576}">
      <dsp:nvSpPr>
        <dsp:cNvPr id="0" name=""/>
        <dsp:cNvSpPr/>
      </dsp:nvSpPr>
      <dsp:spPr>
        <a:xfrm>
          <a:off x="5639750" y="1823309"/>
          <a:ext cx="1145883" cy="1145883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Mechanical Design</a:t>
          </a:r>
        </a:p>
      </dsp:txBody>
      <dsp:txXfrm>
        <a:off x="5807561" y="1991120"/>
        <a:ext cx="810261" cy="810261"/>
      </dsp:txXfrm>
    </dsp:sp>
    <dsp:sp modelId="{347C96CF-7923-4BE3-9021-455CF1710329}">
      <dsp:nvSpPr>
        <dsp:cNvPr id="0" name=""/>
        <dsp:cNvSpPr/>
      </dsp:nvSpPr>
      <dsp:spPr>
        <a:xfrm rot="1800000">
          <a:off x="4490786" y="3307895"/>
          <a:ext cx="1035956" cy="25376"/>
        </a:xfrm>
        <a:custGeom>
          <a:avLst/>
          <a:gdLst/>
          <a:ahLst/>
          <a:cxnLst/>
          <a:rect l="0" t="0" r="0" b="0"/>
          <a:pathLst>
            <a:path>
              <a:moveTo>
                <a:pt x="0" y="12688"/>
              </a:moveTo>
              <a:lnTo>
                <a:pt x="1035956" y="12688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82865" y="3294685"/>
        <a:ext cx="51797" cy="51797"/>
      </dsp:txXfrm>
    </dsp:sp>
    <dsp:sp modelId="{ED6E3471-C581-49CB-9E35-34A99E78EA02}">
      <dsp:nvSpPr>
        <dsp:cNvPr id="0" name=""/>
        <dsp:cNvSpPr/>
      </dsp:nvSpPr>
      <dsp:spPr>
        <a:xfrm>
          <a:off x="5380586" y="3293102"/>
          <a:ext cx="1145883" cy="1145883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Simulation and Modelling</a:t>
          </a:r>
        </a:p>
      </dsp:txBody>
      <dsp:txXfrm>
        <a:off x="5548397" y="3460913"/>
        <a:ext cx="810261" cy="810261"/>
      </dsp:txXfrm>
    </dsp:sp>
    <dsp:sp modelId="{1CFFA2EA-51CD-41E0-B8B9-C5A6127EA280}">
      <dsp:nvSpPr>
        <dsp:cNvPr id="0" name=""/>
        <dsp:cNvSpPr/>
      </dsp:nvSpPr>
      <dsp:spPr>
        <a:xfrm rot="4200000">
          <a:off x="3919138" y="3787565"/>
          <a:ext cx="1035956" cy="25376"/>
        </a:xfrm>
        <a:custGeom>
          <a:avLst/>
          <a:gdLst/>
          <a:ahLst/>
          <a:cxnLst/>
          <a:rect l="0" t="0" r="0" b="0"/>
          <a:pathLst>
            <a:path>
              <a:moveTo>
                <a:pt x="0" y="12688"/>
              </a:moveTo>
              <a:lnTo>
                <a:pt x="1035956" y="12688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11217" y="3774354"/>
        <a:ext cx="51797" cy="51797"/>
      </dsp:txXfrm>
    </dsp:sp>
    <dsp:sp modelId="{54254DD9-579A-407D-819B-99CCBAD8E958}">
      <dsp:nvSpPr>
        <dsp:cNvPr id="0" name=""/>
        <dsp:cNvSpPr/>
      </dsp:nvSpPr>
      <dsp:spPr>
        <a:xfrm>
          <a:off x="4237291" y="4252440"/>
          <a:ext cx="1145883" cy="1145883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Performance</a:t>
          </a:r>
          <a:endParaRPr lang="en-US" sz="1000" kern="1200" dirty="0"/>
        </a:p>
      </dsp:txBody>
      <dsp:txXfrm>
        <a:off x="4405102" y="4420251"/>
        <a:ext cx="810261" cy="810261"/>
      </dsp:txXfrm>
    </dsp:sp>
    <dsp:sp modelId="{E400988E-5674-447C-883A-FFEAB5BEDCFE}">
      <dsp:nvSpPr>
        <dsp:cNvPr id="0" name=""/>
        <dsp:cNvSpPr/>
      </dsp:nvSpPr>
      <dsp:spPr>
        <a:xfrm rot="6600000">
          <a:off x="3172905" y="3787565"/>
          <a:ext cx="1035956" cy="25376"/>
        </a:xfrm>
        <a:custGeom>
          <a:avLst/>
          <a:gdLst/>
          <a:ahLst/>
          <a:cxnLst/>
          <a:rect l="0" t="0" r="0" b="0"/>
          <a:pathLst>
            <a:path>
              <a:moveTo>
                <a:pt x="0" y="12688"/>
              </a:moveTo>
              <a:lnTo>
                <a:pt x="1035956" y="12688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3664984" y="3774354"/>
        <a:ext cx="51797" cy="51797"/>
      </dsp:txXfrm>
    </dsp:sp>
    <dsp:sp modelId="{93969DCC-181C-44CF-A85F-27A4D9F00B25}">
      <dsp:nvSpPr>
        <dsp:cNvPr id="0" name=""/>
        <dsp:cNvSpPr/>
      </dsp:nvSpPr>
      <dsp:spPr>
        <a:xfrm>
          <a:off x="2744825" y="4252440"/>
          <a:ext cx="1145883" cy="1145883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Software</a:t>
          </a:r>
          <a:endParaRPr lang="en-US" sz="1000" kern="1200" dirty="0"/>
        </a:p>
      </dsp:txBody>
      <dsp:txXfrm>
        <a:off x="2912636" y="4420251"/>
        <a:ext cx="810261" cy="810261"/>
      </dsp:txXfrm>
    </dsp:sp>
    <dsp:sp modelId="{BB499539-B3D0-4C64-BDE0-EBBFBF00B2C1}">
      <dsp:nvSpPr>
        <dsp:cNvPr id="0" name=""/>
        <dsp:cNvSpPr/>
      </dsp:nvSpPr>
      <dsp:spPr>
        <a:xfrm rot="9000000">
          <a:off x="2601257" y="3307895"/>
          <a:ext cx="1035956" cy="25376"/>
        </a:xfrm>
        <a:custGeom>
          <a:avLst/>
          <a:gdLst/>
          <a:ahLst/>
          <a:cxnLst/>
          <a:rect l="0" t="0" r="0" b="0"/>
          <a:pathLst>
            <a:path>
              <a:moveTo>
                <a:pt x="0" y="12688"/>
              </a:moveTo>
              <a:lnTo>
                <a:pt x="1035956" y="12688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3093336" y="3294685"/>
        <a:ext cx="51797" cy="51797"/>
      </dsp:txXfrm>
    </dsp:sp>
    <dsp:sp modelId="{BDD988E8-78FA-45DA-8AE3-E0C1B4C0439D}">
      <dsp:nvSpPr>
        <dsp:cNvPr id="0" name=""/>
        <dsp:cNvSpPr/>
      </dsp:nvSpPr>
      <dsp:spPr>
        <a:xfrm>
          <a:off x="1601529" y="3293102"/>
          <a:ext cx="1145883" cy="1145883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Testing</a:t>
          </a:r>
        </a:p>
      </dsp:txBody>
      <dsp:txXfrm>
        <a:off x="1769340" y="3460913"/>
        <a:ext cx="810261" cy="810261"/>
      </dsp:txXfrm>
    </dsp:sp>
    <dsp:sp modelId="{AE5BA225-4ED1-40A7-8F3A-E8B77A36692E}">
      <dsp:nvSpPr>
        <dsp:cNvPr id="0" name=""/>
        <dsp:cNvSpPr/>
      </dsp:nvSpPr>
      <dsp:spPr>
        <a:xfrm rot="11400000">
          <a:off x="2471675" y="2572999"/>
          <a:ext cx="1035956" cy="25376"/>
        </a:xfrm>
        <a:custGeom>
          <a:avLst/>
          <a:gdLst/>
          <a:ahLst/>
          <a:cxnLst/>
          <a:rect l="0" t="0" r="0" b="0"/>
          <a:pathLst>
            <a:path>
              <a:moveTo>
                <a:pt x="0" y="12688"/>
              </a:moveTo>
              <a:lnTo>
                <a:pt x="1035956" y="12688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2963754" y="2559788"/>
        <a:ext cx="51797" cy="51797"/>
      </dsp:txXfrm>
    </dsp:sp>
    <dsp:sp modelId="{C45A6ABE-D382-4472-85D4-9ED9AA0DDB7A}">
      <dsp:nvSpPr>
        <dsp:cNvPr id="0" name=""/>
        <dsp:cNvSpPr/>
      </dsp:nvSpPr>
      <dsp:spPr>
        <a:xfrm>
          <a:off x="1342365" y="1823309"/>
          <a:ext cx="1145883" cy="1145883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Image Processing</a:t>
          </a:r>
        </a:p>
      </dsp:txBody>
      <dsp:txXfrm>
        <a:off x="1510176" y="1991120"/>
        <a:ext cx="810261" cy="810261"/>
      </dsp:txXfrm>
    </dsp:sp>
    <dsp:sp modelId="{452D687F-9035-423C-820B-09B22EE8183D}">
      <dsp:nvSpPr>
        <dsp:cNvPr id="0" name=""/>
        <dsp:cNvSpPr/>
      </dsp:nvSpPr>
      <dsp:spPr>
        <a:xfrm rot="13800000">
          <a:off x="2844792" y="1926742"/>
          <a:ext cx="1035956" cy="25376"/>
        </a:xfrm>
        <a:custGeom>
          <a:avLst/>
          <a:gdLst/>
          <a:ahLst/>
          <a:cxnLst/>
          <a:rect l="0" t="0" r="0" b="0"/>
          <a:pathLst>
            <a:path>
              <a:moveTo>
                <a:pt x="0" y="12688"/>
              </a:moveTo>
              <a:lnTo>
                <a:pt x="1035956" y="12688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3336871" y="1913532"/>
        <a:ext cx="51797" cy="51797"/>
      </dsp:txXfrm>
    </dsp:sp>
    <dsp:sp modelId="{D6D1EA21-74F4-4D16-8881-FCB38792DECC}">
      <dsp:nvSpPr>
        <dsp:cNvPr id="0" name=""/>
        <dsp:cNvSpPr/>
      </dsp:nvSpPr>
      <dsp:spPr>
        <a:xfrm>
          <a:off x="2088598" y="530796"/>
          <a:ext cx="1145883" cy="1145883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Seeker</a:t>
          </a:r>
          <a:endParaRPr lang="en-US" sz="1000" kern="1200" dirty="0"/>
        </a:p>
      </dsp:txBody>
      <dsp:txXfrm>
        <a:off x="2256409" y="698607"/>
        <a:ext cx="810261" cy="8102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DEBF85E-0633-EB80-4C60-F34F7BE6E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E3B82E-B82D-4B14-03A7-53AE377E7F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62FC5E-E3FC-4D35-85B6-73DA5B3CDC7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C2094B-46FF-2C69-EC84-EEE69DD997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DC943F-077F-C499-C348-AC753F853E1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EF72A-98D4-4D2E-A742-95426AF35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9887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5644F6-10E6-47D8-A113-82FD12DD0D1C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68876-D9A8-4D94-9C37-27CA65B34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716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F7F81-7109-4526-A6EB-E4F8CA702E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83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68876-D9A8-4D94-9C37-27CA65B34B8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18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F7F81-7109-4526-A6EB-E4F8CA702EC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38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F7F81-7109-4526-A6EB-E4F8CA702EC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96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224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402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6279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5896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7074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109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827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526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169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257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67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685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540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063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78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13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0"/>
            <a:ext cx="12197879" cy="6858000"/>
            <a:chOff x="0" y="0"/>
            <a:chExt cx="12197879" cy="6858000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Isosceles Triangle 23"/>
            <p:cNvSpPr/>
            <p:nvPr/>
          </p:nvSpPr>
          <p:spPr>
            <a:xfrm>
              <a:off x="11398312" y="3048000"/>
              <a:ext cx="793687" cy="3810000"/>
            </a:xfrm>
            <a:prstGeom prst="triangle">
              <a:avLst>
                <a:gd name="adj" fmla="val 100000"/>
              </a:avLst>
            </a:prstGeom>
            <a:solidFill>
              <a:srgbClr val="5694B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11280617" y="0"/>
              <a:ext cx="917262" cy="685800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022BF-E4AE-4A47-9971-71BCF1DE8B2B}" type="datetimeFigureOut">
              <a:rPr lang="en-US" smtClean="0"/>
              <a:t>11/11/2025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C673D4F-2146-4403-AF13-7C8AE6C58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30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1256-517E-45CA-BCCD-498F72B621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The Power of Guidance, Navigation &amp; Control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9810A27-6CD3-46A5-9C23-C11E377706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237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DD74B-921F-4773-6819-4015AED9F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794" y="1815383"/>
            <a:ext cx="6496665" cy="4351338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/>
              <a:t>The simplest guidance method is pursuit guidance – just point the missile directly at the target at all times.</a:t>
            </a:r>
          </a:p>
          <a:p>
            <a:r>
              <a:rPr lang="en-US" sz="2000" dirty="0"/>
              <a:t>This is easy to implement but often results in the missile chasing the target's tail, wasting energy and time.</a:t>
            </a:r>
          </a:p>
          <a:p>
            <a:r>
              <a:rPr lang="en-US" sz="2000" dirty="0"/>
              <a:t>There is no need to differentiate sightline rate, but will result in a tail chase in many engagements.  </a:t>
            </a:r>
          </a:p>
          <a:p>
            <a:r>
              <a:rPr lang="en-US" sz="2000" dirty="0"/>
              <a:t>Most modern missiles use proportional navigation (PN) instead. </a:t>
            </a:r>
          </a:p>
          <a:p>
            <a:r>
              <a:rPr lang="en-US" sz="2000" dirty="0"/>
              <a:t>PN works by keeping the line-of-sight angle constant – if the angle to the target isn't changing, you're on a collision course.</a:t>
            </a:r>
          </a:p>
          <a:p>
            <a:r>
              <a:rPr lang="en-US" sz="2000" dirty="0"/>
              <a:t>Think of it like crossing a street: if a car's position relative to you stays constant, you'll collide unless someone changes course.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8996F-2B34-44E1-8425-18A4B01ACE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238"/>
          <a:stretch/>
        </p:blipFill>
        <p:spPr>
          <a:xfrm>
            <a:off x="7237719" y="1394875"/>
            <a:ext cx="3772694" cy="259617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25E319-DC76-4C2D-AC71-B63FE2A98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459" y="4204917"/>
            <a:ext cx="4658494" cy="24168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9CE66A5-C5E4-4EC5-BDC9-C1FC800AABBE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Development of Guidance Laws</a:t>
            </a:r>
          </a:p>
        </p:txBody>
      </p:sp>
    </p:spTree>
    <p:extLst>
      <p:ext uri="{BB962C8B-B14F-4D97-AF65-F5344CB8AC3E}">
        <p14:creationId xmlns:p14="http://schemas.microsoft.com/office/powerpoint/2010/main" val="1667776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2B0D662-D189-0169-FA18-4EBD4E98C869}"/>
              </a:ext>
            </a:extLst>
          </p:cNvPr>
          <p:cNvCxnSpPr>
            <a:cxnSpLocks/>
            <a:stCxn id="10" idx="4"/>
            <a:endCxn id="18" idx="0"/>
          </p:cNvCxnSpPr>
          <p:nvPr/>
        </p:nvCxnSpPr>
        <p:spPr>
          <a:xfrm flipH="1">
            <a:off x="1374215" y="2277973"/>
            <a:ext cx="560" cy="40781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263634-FF8C-8545-A3E8-896FFC7D3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1025116" y="1181010"/>
            <a:ext cx="698197" cy="987235"/>
          </a:xfr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C3AB6E02-1F76-C5CB-ACCA-89712C20DB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8752213" y="2077773"/>
            <a:ext cx="1830614" cy="290672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AB4C0D5-58EC-576A-29BB-1AAE2835C260}"/>
              </a:ext>
            </a:extLst>
          </p:cNvPr>
          <p:cNvSpPr/>
          <p:nvPr/>
        </p:nvSpPr>
        <p:spPr>
          <a:xfrm>
            <a:off x="1319911" y="2168245"/>
            <a:ext cx="109728" cy="109728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BF4C68C-7783-AFAE-21A5-7082137D44F6}"/>
              </a:ext>
            </a:extLst>
          </p:cNvPr>
          <p:cNvSpPr/>
          <p:nvPr/>
        </p:nvSpPr>
        <p:spPr>
          <a:xfrm>
            <a:off x="1319911" y="2766611"/>
            <a:ext cx="109728" cy="109728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461A9B8-C7D1-A2CD-2F9E-1B399314A8FB}"/>
              </a:ext>
            </a:extLst>
          </p:cNvPr>
          <p:cNvSpPr/>
          <p:nvPr/>
        </p:nvSpPr>
        <p:spPr>
          <a:xfrm>
            <a:off x="1319911" y="3364977"/>
            <a:ext cx="109728" cy="109728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8FAA41D-D4A0-3207-9EDC-7329634F57E8}"/>
              </a:ext>
            </a:extLst>
          </p:cNvPr>
          <p:cNvSpPr/>
          <p:nvPr/>
        </p:nvSpPr>
        <p:spPr>
          <a:xfrm>
            <a:off x="1319911" y="3963343"/>
            <a:ext cx="109728" cy="109728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46C9442-1F86-9197-7A20-B5FCA990C789}"/>
              </a:ext>
            </a:extLst>
          </p:cNvPr>
          <p:cNvSpPr/>
          <p:nvPr/>
        </p:nvSpPr>
        <p:spPr>
          <a:xfrm>
            <a:off x="1319351" y="4561709"/>
            <a:ext cx="109728" cy="109728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F53D9EF-DA9C-3075-95B2-4F3C0753580B}"/>
              </a:ext>
            </a:extLst>
          </p:cNvPr>
          <p:cNvSpPr/>
          <p:nvPr/>
        </p:nvSpPr>
        <p:spPr>
          <a:xfrm>
            <a:off x="1319351" y="5160775"/>
            <a:ext cx="109728" cy="109728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F08F696-B3D5-58D8-8B2C-AEB0640CFAC2}"/>
              </a:ext>
            </a:extLst>
          </p:cNvPr>
          <p:cNvSpPr/>
          <p:nvPr/>
        </p:nvSpPr>
        <p:spPr>
          <a:xfrm>
            <a:off x="1319351" y="5758441"/>
            <a:ext cx="109728" cy="109728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734B346-E5E9-F120-D619-EE2D275047D4}"/>
              </a:ext>
            </a:extLst>
          </p:cNvPr>
          <p:cNvSpPr/>
          <p:nvPr/>
        </p:nvSpPr>
        <p:spPr>
          <a:xfrm>
            <a:off x="1319351" y="6356107"/>
            <a:ext cx="109728" cy="109728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5FDC9E7-FBAF-6E84-7D56-F86A8955B3E9}"/>
              </a:ext>
            </a:extLst>
          </p:cNvPr>
          <p:cNvSpPr/>
          <p:nvPr/>
        </p:nvSpPr>
        <p:spPr>
          <a:xfrm>
            <a:off x="8078327" y="4517792"/>
            <a:ext cx="1755022" cy="149201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9BC457A-534A-604E-BDCC-70D97ED62AED}"/>
              </a:ext>
            </a:extLst>
          </p:cNvPr>
          <p:cNvSpPr/>
          <p:nvPr/>
        </p:nvSpPr>
        <p:spPr>
          <a:xfrm>
            <a:off x="8215644" y="4704747"/>
            <a:ext cx="109728" cy="109728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72F90E-CC5D-D62F-CB8E-25B369DA1204}"/>
              </a:ext>
            </a:extLst>
          </p:cNvPr>
          <p:cNvSpPr txBox="1"/>
          <p:nvPr/>
        </p:nvSpPr>
        <p:spPr>
          <a:xfrm>
            <a:off x="8325372" y="4574945"/>
            <a:ext cx="78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6DC86AF-342E-A120-8265-1873607FB0A9}"/>
              </a:ext>
            </a:extLst>
          </p:cNvPr>
          <p:cNvSpPr/>
          <p:nvPr/>
        </p:nvSpPr>
        <p:spPr>
          <a:xfrm>
            <a:off x="8215644" y="5116280"/>
            <a:ext cx="109728" cy="10972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83DE785-F3D8-609E-3AB1-9785047FE500}"/>
              </a:ext>
            </a:extLst>
          </p:cNvPr>
          <p:cNvSpPr/>
          <p:nvPr/>
        </p:nvSpPr>
        <p:spPr>
          <a:xfrm>
            <a:off x="8215644" y="5527813"/>
            <a:ext cx="109728" cy="1097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7C963AD-3781-7FCF-A7DB-CE0073848A6E}"/>
              </a:ext>
            </a:extLst>
          </p:cNvPr>
          <p:cNvSpPr txBox="1"/>
          <p:nvPr/>
        </p:nvSpPr>
        <p:spPr>
          <a:xfrm>
            <a:off x="8297415" y="4970881"/>
            <a:ext cx="883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Pursuit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590B1B-83CC-B42F-5187-69226F9F5344}"/>
              </a:ext>
            </a:extLst>
          </p:cNvPr>
          <p:cNvSpPr txBox="1"/>
          <p:nvPr/>
        </p:nvSpPr>
        <p:spPr>
          <a:xfrm>
            <a:off x="8297415" y="5386669"/>
            <a:ext cx="1415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Proportional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90A2A7B-FEC7-303C-CCF9-646667B828BA}"/>
              </a:ext>
            </a:extLst>
          </p:cNvPr>
          <p:cNvSpPr/>
          <p:nvPr/>
        </p:nvSpPr>
        <p:spPr>
          <a:xfrm>
            <a:off x="8543783" y="2168245"/>
            <a:ext cx="109728" cy="109728"/>
          </a:xfrm>
          <a:prstGeom prst="ellips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DDBC9A1-87D0-3360-C537-223FADE8DEB0}"/>
              </a:ext>
            </a:extLst>
          </p:cNvPr>
          <p:cNvSpPr/>
          <p:nvPr/>
        </p:nvSpPr>
        <p:spPr>
          <a:xfrm>
            <a:off x="6837172" y="2876339"/>
            <a:ext cx="109728" cy="1097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705860-12D1-C9F7-C1E1-B143F8CEFF0C}"/>
              </a:ext>
            </a:extLst>
          </p:cNvPr>
          <p:cNvCxnSpPr>
            <a:stCxn id="30" idx="2"/>
            <a:endCxn id="10" idx="6"/>
          </p:cNvCxnSpPr>
          <p:nvPr/>
        </p:nvCxnSpPr>
        <p:spPr>
          <a:xfrm flipH="1">
            <a:off x="1429639" y="2223109"/>
            <a:ext cx="7114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B6DCA1D-98DE-96B1-7F27-147D42DD85B4}"/>
              </a:ext>
            </a:extLst>
          </p:cNvPr>
          <p:cNvCxnSpPr>
            <a:cxnSpLocks/>
            <a:stCxn id="30" idx="3"/>
            <a:endCxn id="11" idx="6"/>
          </p:cNvCxnSpPr>
          <p:nvPr/>
        </p:nvCxnSpPr>
        <p:spPr>
          <a:xfrm flipH="1">
            <a:off x="1429639" y="2261904"/>
            <a:ext cx="7130213" cy="559571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3FD518-66C5-33E7-4422-9A7E1F8B1D07}"/>
              </a:ext>
            </a:extLst>
          </p:cNvPr>
          <p:cNvCxnSpPr>
            <a:cxnSpLocks/>
            <a:stCxn id="32" idx="2"/>
            <a:endCxn id="12" idx="6"/>
          </p:cNvCxnSpPr>
          <p:nvPr/>
        </p:nvCxnSpPr>
        <p:spPr>
          <a:xfrm flipH="1">
            <a:off x="1429639" y="2931203"/>
            <a:ext cx="5407533" cy="488638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41CFC96E-C55B-EF46-5AFC-4C78DEC2FD39}"/>
              </a:ext>
            </a:extLst>
          </p:cNvPr>
          <p:cNvSpPr/>
          <p:nvPr/>
        </p:nvSpPr>
        <p:spPr>
          <a:xfrm>
            <a:off x="5609523" y="3581864"/>
            <a:ext cx="109728" cy="1097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9A14507-B1B6-6F9E-B6F7-21A21D5FDE98}"/>
              </a:ext>
            </a:extLst>
          </p:cNvPr>
          <p:cNvCxnSpPr>
            <a:cxnSpLocks/>
            <a:stCxn id="44" idx="2"/>
            <a:endCxn id="13" idx="6"/>
          </p:cNvCxnSpPr>
          <p:nvPr/>
        </p:nvCxnSpPr>
        <p:spPr>
          <a:xfrm flipH="1">
            <a:off x="1429639" y="3636728"/>
            <a:ext cx="4179884" cy="381479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2F5E1D99-E5D9-4CE2-375A-AEB3317E2076}"/>
              </a:ext>
            </a:extLst>
          </p:cNvPr>
          <p:cNvSpPr/>
          <p:nvPr/>
        </p:nvSpPr>
        <p:spPr>
          <a:xfrm>
            <a:off x="4552817" y="4194877"/>
            <a:ext cx="109728" cy="1097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1052924-1034-DE11-25BD-E63D953748B4}"/>
              </a:ext>
            </a:extLst>
          </p:cNvPr>
          <p:cNvCxnSpPr>
            <a:cxnSpLocks/>
            <a:stCxn id="48" idx="2"/>
            <a:endCxn id="15" idx="6"/>
          </p:cNvCxnSpPr>
          <p:nvPr/>
        </p:nvCxnSpPr>
        <p:spPr>
          <a:xfrm flipH="1">
            <a:off x="1429079" y="4249741"/>
            <a:ext cx="3123738" cy="366832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44D041C8-0F4C-63AB-FAAB-F9057A4C2ACF}"/>
              </a:ext>
            </a:extLst>
          </p:cNvPr>
          <p:cNvSpPr/>
          <p:nvPr/>
        </p:nvSpPr>
        <p:spPr>
          <a:xfrm>
            <a:off x="3535322" y="4778946"/>
            <a:ext cx="109728" cy="1097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3990428-13AB-40C9-0298-CCCB0BC59D25}"/>
              </a:ext>
            </a:extLst>
          </p:cNvPr>
          <p:cNvCxnSpPr>
            <a:cxnSpLocks/>
            <a:stCxn id="51" idx="2"/>
            <a:endCxn id="16" idx="6"/>
          </p:cNvCxnSpPr>
          <p:nvPr/>
        </p:nvCxnSpPr>
        <p:spPr>
          <a:xfrm flipH="1">
            <a:off x="1429079" y="4833810"/>
            <a:ext cx="2106243" cy="381829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FDF7DCA-B354-B60D-E4CF-CEB3B0F6F141}"/>
              </a:ext>
            </a:extLst>
          </p:cNvPr>
          <p:cNvCxnSpPr>
            <a:cxnSpLocks/>
            <a:stCxn id="59" idx="2"/>
            <a:endCxn id="17" idx="6"/>
          </p:cNvCxnSpPr>
          <p:nvPr/>
        </p:nvCxnSpPr>
        <p:spPr>
          <a:xfrm flipH="1">
            <a:off x="1429079" y="5631136"/>
            <a:ext cx="956638" cy="182169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A635F2DD-05BB-60F8-1C71-C391FCE13B73}"/>
              </a:ext>
            </a:extLst>
          </p:cNvPr>
          <p:cNvSpPr/>
          <p:nvPr/>
        </p:nvSpPr>
        <p:spPr>
          <a:xfrm>
            <a:off x="2385717" y="5576272"/>
            <a:ext cx="109728" cy="1097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1252CC9-11F9-236A-63BE-2E9C9FC1896F}"/>
              </a:ext>
            </a:extLst>
          </p:cNvPr>
          <p:cNvCxnSpPr>
            <a:stCxn id="30" idx="3"/>
            <a:endCxn id="32" idx="7"/>
          </p:cNvCxnSpPr>
          <p:nvPr/>
        </p:nvCxnSpPr>
        <p:spPr>
          <a:xfrm flipH="1">
            <a:off x="6930831" y="2261904"/>
            <a:ext cx="1629021" cy="630504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71463D2-BC4E-A693-A6D4-264454736A4B}"/>
              </a:ext>
            </a:extLst>
          </p:cNvPr>
          <p:cNvCxnSpPr>
            <a:cxnSpLocks/>
            <a:stCxn id="32" idx="3"/>
            <a:endCxn id="44" idx="7"/>
          </p:cNvCxnSpPr>
          <p:nvPr/>
        </p:nvCxnSpPr>
        <p:spPr>
          <a:xfrm flipH="1">
            <a:off x="5703182" y="2969998"/>
            <a:ext cx="1150059" cy="627935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C4A4761-6DF6-C6A4-9968-2DB919AD8136}"/>
              </a:ext>
            </a:extLst>
          </p:cNvPr>
          <p:cNvCxnSpPr>
            <a:cxnSpLocks/>
            <a:stCxn id="44" idx="3"/>
            <a:endCxn id="48" idx="7"/>
          </p:cNvCxnSpPr>
          <p:nvPr/>
        </p:nvCxnSpPr>
        <p:spPr>
          <a:xfrm flipH="1">
            <a:off x="4646476" y="3675523"/>
            <a:ext cx="979116" cy="535423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53EC898-305A-1EF4-56ED-3A9860633235}"/>
              </a:ext>
            </a:extLst>
          </p:cNvPr>
          <p:cNvCxnSpPr>
            <a:cxnSpLocks/>
            <a:stCxn id="48" idx="3"/>
            <a:endCxn id="51" idx="7"/>
          </p:cNvCxnSpPr>
          <p:nvPr/>
        </p:nvCxnSpPr>
        <p:spPr>
          <a:xfrm flipH="1">
            <a:off x="3628981" y="4288536"/>
            <a:ext cx="939905" cy="50647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4D406A9-D268-44B0-FFD1-2F958D743230}"/>
              </a:ext>
            </a:extLst>
          </p:cNvPr>
          <p:cNvCxnSpPr>
            <a:cxnSpLocks/>
            <a:stCxn id="51" idx="3"/>
            <a:endCxn id="59" idx="7"/>
          </p:cNvCxnSpPr>
          <p:nvPr/>
        </p:nvCxnSpPr>
        <p:spPr>
          <a:xfrm flipH="1">
            <a:off x="2479376" y="4872605"/>
            <a:ext cx="1072015" cy="71973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473C2EB-AB06-D93E-C950-FAE3609522EF}"/>
              </a:ext>
            </a:extLst>
          </p:cNvPr>
          <p:cNvCxnSpPr>
            <a:cxnSpLocks/>
            <a:stCxn id="59" idx="3"/>
            <a:endCxn id="18" idx="7"/>
          </p:cNvCxnSpPr>
          <p:nvPr/>
        </p:nvCxnSpPr>
        <p:spPr>
          <a:xfrm flipH="1">
            <a:off x="1413010" y="5669931"/>
            <a:ext cx="988776" cy="702245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Oval 95">
            <a:extLst>
              <a:ext uri="{FF2B5EF4-FFF2-40B4-BE49-F238E27FC236}">
                <a16:creationId xmlns:a16="http://schemas.microsoft.com/office/drawing/2014/main" id="{5948B1F0-E03B-5D23-EB03-0C5FD18198B4}"/>
              </a:ext>
            </a:extLst>
          </p:cNvPr>
          <p:cNvSpPr/>
          <p:nvPr/>
        </p:nvSpPr>
        <p:spPr>
          <a:xfrm>
            <a:off x="1484135" y="5928977"/>
            <a:ext cx="109728" cy="10972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CB962B31-09BC-AE0F-E00B-42F3BB74B43D}"/>
              </a:ext>
            </a:extLst>
          </p:cNvPr>
          <p:cNvSpPr/>
          <p:nvPr/>
        </p:nvSpPr>
        <p:spPr>
          <a:xfrm>
            <a:off x="1852534" y="5258795"/>
            <a:ext cx="109728" cy="10972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A9FB9C20-A730-A241-8F78-A3894BB2DD9F}"/>
              </a:ext>
            </a:extLst>
          </p:cNvPr>
          <p:cNvSpPr/>
          <p:nvPr/>
        </p:nvSpPr>
        <p:spPr>
          <a:xfrm>
            <a:off x="2588208" y="4416972"/>
            <a:ext cx="109728" cy="10972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F894810-559A-EDD2-798C-E12BCE300E93}"/>
              </a:ext>
            </a:extLst>
          </p:cNvPr>
          <p:cNvSpPr/>
          <p:nvPr/>
        </p:nvSpPr>
        <p:spPr>
          <a:xfrm>
            <a:off x="3568076" y="3651375"/>
            <a:ext cx="109728" cy="10972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207354A8-DD7E-5F77-3809-C5542F65E538}"/>
              </a:ext>
            </a:extLst>
          </p:cNvPr>
          <p:cNvSpPr/>
          <p:nvPr/>
        </p:nvSpPr>
        <p:spPr>
          <a:xfrm>
            <a:off x="4607681" y="3075385"/>
            <a:ext cx="109728" cy="10972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8852349-1ED2-9155-0012-A14DE2DAE74D}"/>
              </a:ext>
            </a:extLst>
          </p:cNvPr>
          <p:cNvSpPr/>
          <p:nvPr/>
        </p:nvSpPr>
        <p:spPr>
          <a:xfrm>
            <a:off x="5768046" y="2659452"/>
            <a:ext cx="109728" cy="10972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55A4CD2C-AD8D-7BDD-2526-D05F39E73558}"/>
              </a:ext>
            </a:extLst>
          </p:cNvPr>
          <p:cNvSpPr/>
          <p:nvPr/>
        </p:nvSpPr>
        <p:spPr>
          <a:xfrm>
            <a:off x="7417894" y="2286686"/>
            <a:ext cx="109728" cy="10972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7FC761CD-419A-E199-566B-33C7EE51EF3B}"/>
              </a:ext>
            </a:extLst>
          </p:cNvPr>
          <p:cNvCxnSpPr>
            <a:cxnSpLocks/>
            <a:stCxn id="104" idx="2"/>
            <a:endCxn id="11" idx="6"/>
          </p:cNvCxnSpPr>
          <p:nvPr/>
        </p:nvCxnSpPr>
        <p:spPr>
          <a:xfrm flipH="1">
            <a:off x="1429639" y="2341550"/>
            <a:ext cx="5988255" cy="47992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7404FAF3-43AF-A00E-E0BE-615E51EE8455}"/>
              </a:ext>
            </a:extLst>
          </p:cNvPr>
          <p:cNvCxnSpPr>
            <a:cxnSpLocks/>
            <a:stCxn id="102" idx="2"/>
            <a:endCxn id="12" idx="7"/>
          </p:cNvCxnSpPr>
          <p:nvPr/>
        </p:nvCxnSpPr>
        <p:spPr>
          <a:xfrm flipH="1">
            <a:off x="1413570" y="2714316"/>
            <a:ext cx="4354476" cy="66673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C6A0BAF7-D0FA-9E14-81B5-EFA2F0C9C4C7}"/>
              </a:ext>
            </a:extLst>
          </p:cNvPr>
          <p:cNvCxnSpPr>
            <a:cxnSpLocks/>
            <a:stCxn id="101" idx="2"/>
            <a:endCxn id="13" idx="7"/>
          </p:cNvCxnSpPr>
          <p:nvPr/>
        </p:nvCxnSpPr>
        <p:spPr>
          <a:xfrm flipH="1">
            <a:off x="1413570" y="3130249"/>
            <a:ext cx="3194111" cy="849163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620202C7-98B8-76B2-2F7D-7A507AB7E7F1}"/>
              </a:ext>
            </a:extLst>
          </p:cNvPr>
          <p:cNvCxnSpPr>
            <a:cxnSpLocks/>
            <a:stCxn id="100" idx="2"/>
            <a:endCxn id="15" idx="7"/>
          </p:cNvCxnSpPr>
          <p:nvPr/>
        </p:nvCxnSpPr>
        <p:spPr>
          <a:xfrm flipH="1">
            <a:off x="1413010" y="3706239"/>
            <a:ext cx="2155066" cy="87153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744F3120-BD40-8967-1F21-58AD6A50CD30}"/>
              </a:ext>
            </a:extLst>
          </p:cNvPr>
          <p:cNvCxnSpPr>
            <a:cxnSpLocks/>
            <a:stCxn id="98" idx="2"/>
            <a:endCxn id="16" idx="7"/>
          </p:cNvCxnSpPr>
          <p:nvPr/>
        </p:nvCxnSpPr>
        <p:spPr>
          <a:xfrm flipH="1">
            <a:off x="1413010" y="4471836"/>
            <a:ext cx="1175198" cy="70500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CC4E9309-B9D1-4A0C-8D8D-1FC7D65FC3A9}"/>
              </a:ext>
            </a:extLst>
          </p:cNvPr>
          <p:cNvCxnSpPr>
            <a:cxnSpLocks/>
            <a:stCxn id="97" idx="3"/>
            <a:endCxn id="17" idx="7"/>
          </p:cNvCxnSpPr>
          <p:nvPr/>
        </p:nvCxnSpPr>
        <p:spPr>
          <a:xfrm flipH="1">
            <a:off x="1413010" y="5352454"/>
            <a:ext cx="455593" cy="42205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5097DFB9-0245-0B16-0670-E650C9F52388}"/>
              </a:ext>
            </a:extLst>
          </p:cNvPr>
          <p:cNvCxnSpPr>
            <a:cxnSpLocks/>
            <a:stCxn id="96" idx="3"/>
            <a:endCxn id="18" idx="0"/>
          </p:cNvCxnSpPr>
          <p:nvPr/>
        </p:nvCxnSpPr>
        <p:spPr>
          <a:xfrm flipH="1">
            <a:off x="1374215" y="6022636"/>
            <a:ext cx="125989" cy="33347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050EA3EC-7726-BEEA-F37C-6E1B0D238B3F}"/>
              </a:ext>
            </a:extLst>
          </p:cNvPr>
          <p:cNvCxnSpPr>
            <a:cxnSpLocks/>
            <a:stCxn id="104" idx="7"/>
            <a:endCxn id="30" idx="2"/>
          </p:cNvCxnSpPr>
          <p:nvPr/>
        </p:nvCxnSpPr>
        <p:spPr>
          <a:xfrm flipV="1">
            <a:off x="7511553" y="2223109"/>
            <a:ext cx="1032230" cy="7964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E1A6C238-D976-76AC-FCB6-F223EF0AA609}"/>
              </a:ext>
            </a:extLst>
          </p:cNvPr>
          <p:cNvCxnSpPr>
            <a:cxnSpLocks/>
            <a:stCxn id="104" idx="2"/>
            <a:endCxn id="102" idx="7"/>
          </p:cNvCxnSpPr>
          <p:nvPr/>
        </p:nvCxnSpPr>
        <p:spPr>
          <a:xfrm flipH="1">
            <a:off x="5861705" y="2341550"/>
            <a:ext cx="1556189" cy="33397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4928AD57-8A30-D625-CE6D-B1F478E0721F}"/>
              </a:ext>
            </a:extLst>
          </p:cNvPr>
          <p:cNvCxnSpPr>
            <a:cxnSpLocks/>
            <a:stCxn id="102" idx="3"/>
            <a:endCxn id="101" idx="7"/>
          </p:cNvCxnSpPr>
          <p:nvPr/>
        </p:nvCxnSpPr>
        <p:spPr>
          <a:xfrm flipH="1">
            <a:off x="4701340" y="2753111"/>
            <a:ext cx="1082775" cy="33834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4637BDC-A05B-705F-3F7F-1506E902665F}"/>
              </a:ext>
            </a:extLst>
          </p:cNvPr>
          <p:cNvCxnSpPr>
            <a:cxnSpLocks/>
            <a:stCxn id="101" idx="3"/>
            <a:endCxn id="100" idx="7"/>
          </p:cNvCxnSpPr>
          <p:nvPr/>
        </p:nvCxnSpPr>
        <p:spPr>
          <a:xfrm flipH="1">
            <a:off x="3661735" y="3169044"/>
            <a:ext cx="962015" cy="4984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1CC39177-8CE4-B08D-FDD5-85E1E9C248AF}"/>
              </a:ext>
            </a:extLst>
          </p:cNvPr>
          <p:cNvCxnSpPr>
            <a:cxnSpLocks/>
            <a:stCxn id="100" idx="3"/>
            <a:endCxn id="98" idx="7"/>
          </p:cNvCxnSpPr>
          <p:nvPr/>
        </p:nvCxnSpPr>
        <p:spPr>
          <a:xfrm flipH="1">
            <a:off x="2681867" y="3745034"/>
            <a:ext cx="902278" cy="6880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90C507C-BC73-3F85-9741-A84C147707BA}"/>
              </a:ext>
            </a:extLst>
          </p:cNvPr>
          <p:cNvCxnSpPr>
            <a:cxnSpLocks/>
            <a:stCxn id="98" idx="3"/>
            <a:endCxn id="97" idx="7"/>
          </p:cNvCxnSpPr>
          <p:nvPr/>
        </p:nvCxnSpPr>
        <p:spPr>
          <a:xfrm flipH="1">
            <a:off x="1946193" y="4510631"/>
            <a:ext cx="658084" cy="76423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A229EFAF-781B-F5BD-9342-20353AB7FF7D}"/>
              </a:ext>
            </a:extLst>
          </p:cNvPr>
          <p:cNvCxnSpPr>
            <a:cxnSpLocks/>
            <a:stCxn id="96" idx="0"/>
            <a:endCxn id="97" idx="3"/>
          </p:cNvCxnSpPr>
          <p:nvPr/>
        </p:nvCxnSpPr>
        <p:spPr>
          <a:xfrm flipV="1">
            <a:off x="1538999" y="5352454"/>
            <a:ext cx="329604" cy="57652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itle 1">
            <a:extLst>
              <a:ext uri="{FF2B5EF4-FFF2-40B4-BE49-F238E27FC236}">
                <a16:creationId xmlns:a16="http://schemas.microsoft.com/office/drawing/2014/main" id="{38F611C7-530D-4B9E-8A76-15F0460D43F0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Guidance Comparison</a:t>
            </a:r>
          </a:p>
        </p:txBody>
      </p:sp>
    </p:spTree>
    <p:extLst>
      <p:ext uri="{BB962C8B-B14F-4D97-AF65-F5344CB8AC3E}">
        <p14:creationId xmlns:p14="http://schemas.microsoft.com/office/powerpoint/2010/main" val="1234068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5EF53-F47E-53C7-8AC9-E13F48EC2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2126AC8-92A5-9F87-77E0-A0F63853F1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5" b="39142"/>
          <a:stretch/>
        </p:blipFill>
        <p:spPr>
          <a:xfrm>
            <a:off x="4499028" y="3758896"/>
            <a:ext cx="7107697" cy="2200090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12525DD9-02ED-49CD-88A6-17047B37E5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5372" y="3619196"/>
                <a:ext cx="4273656" cy="2832403"/>
              </a:xfrm>
            </p:spPr>
            <p:txBody>
              <a:bodyPr>
                <a:noAutofit/>
              </a:bodyPr>
              <a:lstStyle/>
              <a:p>
                <a:r>
                  <a:rPr lang="en-US" sz="1600" dirty="0"/>
                  <a:t>Proportional Navigation Guidance Law: </a:t>
                </a:r>
                <a:br>
                  <a:rPr lang="en-US" sz="16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𝑐𝑚𝑑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⋅</m:t>
                    </m:r>
                    <m:acc>
                      <m:accPr>
                        <m:chr m:val="̇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acc>
                  </m:oMath>
                </a14:m>
                <a:endParaRPr lang="en-US" sz="1600" b="0" dirty="0"/>
              </a:p>
              <a:p>
                <a:r>
                  <a:rPr lang="en-US" sz="1600" dirty="0"/>
                  <a:t>where: </a:t>
                </a:r>
              </a:p>
              <a:p>
                <a:pPr marL="685800"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140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𝑚𝑑</m:t>
                        </m:r>
                      </m:sub>
                    </m:sSub>
                  </m:oMath>
                </a14:m>
                <a:r>
                  <a:rPr lang="en-US" sz="1400" dirty="0"/>
                  <a:t> = commanded acceleration </a:t>
                </a:r>
              </a:p>
              <a:p>
                <a:pPr marL="685800"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′ </m:t>
                    </m:r>
                  </m:oMath>
                </a14:m>
                <a:r>
                  <a:rPr lang="en-US" sz="1400" dirty="0"/>
                  <a:t>= effective navigation ratio (guidance gain)</a:t>
                </a:r>
              </a:p>
              <a:p>
                <a:pPr marL="685800"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1400" dirty="0"/>
                  <a:t> = closing velocity (missile velocity relative to target) </a:t>
                </a:r>
              </a:p>
              <a:p>
                <a:pPr marL="685800"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acc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/>
                  <a:t>= line-of-sight rate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12525DD9-02ED-49CD-88A6-17047B37E5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5372" y="3619196"/>
                <a:ext cx="4273656" cy="2832403"/>
              </a:xfrm>
              <a:blipFill>
                <a:blip r:embed="rId3"/>
                <a:stretch>
                  <a:fillRect l="-143" t="-8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0255A93-CB57-4273-B22F-2A87EC7A1038}"/>
              </a:ext>
            </a:extLst>
          </p:cNvPr>
          <p:cNvSpPr txBox="1">
            <a:spLocks/>
          </p:cNvSpPr>
          <p:nvPr/>
        </p:nvSpPr>
        <p:spPr>
          <a:xfrm>
            <a:off x="225372" y="1580159"/>
            <a:ext cx="11109378" cy="1779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N' is the proportional navigation gain - it determines how aggressively the missile responds to line-of-sight rate changes.</a:t>
            </a:r>
          </a:p>
          <a:p>
            <a:pPr lvl="1"/>
            <a:r>
              <a:rPr lang="en-US" dirty="0"/>
              <a:t>N' = 1-2: Shallow initial turn, aggressive maneuvering near target</a:t>
            </a:r>
          </a:p>
          <a:p>
            <a:pPr lvl="1"/>
            <a:r>
              <a:rPr lang="en-US" dirty="0"/>
              <a:t>N' = 3-5: Balanced trajectory - early correction with moderate maneuvers (typical for real missiles)</a:t>
            </a:r>
          </a:p>
          <a:p>
            <a:pPr lvl="1"/>
            <a:r>
              <a:rPr lang="en-US" dirty="0"/>
              <a:t>N' = ∞: Pure pursuit - missile always points directly at target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20EBB84-AB95-49F9-ABE3-FB7A25DCB79A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Effect of Navigation Ratio (N') on Missile Trajectories </a:t>
            </a:r>
          </a:p>
        </p:txBody>
      </p:sp>
    </p:spTree>
    <p:extLst>
      <p:ext uri="{BB962C8B-B14F-4D97-AF65-F5344CB8AC3E}">
        <p14:creationId xmlns:p14="http://schemas.microsoft.com/office/powerpoint/2010/main" val="1333623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E0E6EA-DEAA-43C0-9ADD-A5F580D2C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4" t="1264" b="1571"/>
          <a:stretch/>
        </p:blipFill>
        <p:spPr>
          <a:xfrm>
            <a:off x="5814562" y="2099576"/>
            <a:ext cx="5702211" cy="3251887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3879909-C41B-4978-995E-ADD2457B89D7}"/>
              </a:ext>
            </a:extLst>
          </p:cNvPr>
          <p:cNvSpPr txBox="1">
            <a:spLocks/>
          </p:cNvSpPr>
          <p:nvPr/>
        </p:nvSpPr>
        <p:spPr>
          <a:xfrm>
            <a:off x="510126" y="1425574"/>
            <a:ext cx="5304436" cy="5206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Demand  </a:t>
            </a:r>
          </a:p>
          <a:p>
            <a:r>
              <a:rPr lang="en-US" sz="1600" dirty="0"/>
              <a:t>The demand, also known as the setpoint (r), is the goal the controller needs to meet.  </a:t>
            </a:r>
          </a:p>
          <a:p>
            <a:r>
              <a:rPr lang="en-US" sz="1600" dirty="0"/>
              <a:t>The error between the demand and the current value is ‘driven to zero’ by the control law.  </a:t>
            </a:r>
          </a:p>
          <a:p>
            <a:r>
              <a:rPr lang="en-US" sz="1600" dirty="0"/>
              <a:t>The current value is also known as the process value (y). 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Gains</a:t>
            </a:r>
          </a:p>
          <a:p>
            <a:r>
              <a:rPr lang="en-US" sz="1600" dirty="0"/>
              <a:t>Tunable scaling applied to the different paths in the control law.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PID control  </a:t>
            </a:r>
          </a:p>
          <a:p>
            <a:r>
              <a:rPr lang="en-US" sz="1600" dirty="0"/>
              <a:t>A feedback control law with terms Proportional, Integral and Derivative of the error.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E0FB7D-4770-409B-9422-71C653BF78C1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Control Terminology</a:t>
            </a:r>
          </a:p>
        </p:txBody>
      </p:sp>
    </p:spTree>
    <p:extLst>
      <p:ext uri="{BB962C8B-B14F-4D97-AF65-F5344CB8AC3E}">
        <p14:creationId xmlns:p14="http://schemas.microsoft.com/office/powerpoint/2010/main" val="1417288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tep response characteristics. The figure shows peak response, peak time, rise time, settling time, and transient time of the response.">
            <a:extLst>
              <a:ext uri="{FF2B5EF4-FFF2-40B4-BE49-F238E27FC236}">
                <a16:creationId xmlns:a16="http://schemas.microsoft.com/office/drawing/2014/main" id="{F2F8CFAA-1E70-47E2-8AAA-B1C643C56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199" y="1724106"/>
            <a:ext cx="5351848" cy="4013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9102220A-51B2-41E3-B575-DD615D4CFAE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0794" y="1227137"/>
                <a:ext cx="5584405" cy="54562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20000"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600" b="1" dirty="0"/>
                  <a:t>Steady state</a:t>
                </a:r>
              </a:p>
              <a:p>
                <a:r>
                  <a:rPr lang="en-US" sz="1700" dirty="0"/>
                  <a:t>The final value that the signal settles towards.</a:t>
                </a:r>
              </a:p>
              <a:p>
                <a:r>
                  <a:rPr lang="en-US" sz="1700" dirty="0"/>
                  <a:t>May not be exactly equal to the demand (a steady state error).</a:t>
                </a:r>
              </a:p>
              <a:p>
                <a:pPr marL="0" indent="0">
                  <a:buNone/>
                </a:pPr>
                <a:endParaRPr lang="en-US" sz="1700" dirty="0"/>
              </a:p>
              <a:p>
                <a:pPr marL="0" indent="0">
                  <a:buNone/>
                </a:pPr>
                <a:r>
                  <a:rPr lang="en-US" sz="1600" b="1" dirty="0"/>
                  <a:t>Rise time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  <m:sub>
                        <m:r>
                          <a:rPr lang="en-US" sz="1600" b="1" i="1" dirty="0" smtClean="0">
                            <a:latin typeface="Cambria Math" panose="02040503050406030204" pitchFamily="18" charset="0"/>
                          </a:rPr>
                          <m:t>𝒓</m:t>
                        </m:r>
                      </m:sub>
                    </m:sSub>
                    <m:r>
                      <a:rPr lang="en-US" sz="1600" b="1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600" b="1" dirty="0"/>
              </a:p>
              <a:p>
                <a:r>
                  <a:rPr lang="en-US" sz="1700" dirty="0"/>
                  <a:t>Time taken for signal response to rise from x% to y% of the steady state value.</a:t>
                </a:r>
              </a:p>
              <a:p>
                <a:r>
                  <a:rPr lang="en-US" sz="1700" dirty="0"/>
                  <a:t>Typical example shown from 10% to 90%.</a:t>
                </a:r>
              </a:p>
              <a:p>
                <a:pPr marL="0" indent="0">
                  <a:buFont typeface="Wingdings 3" charset="2"/>
                  <a:buNone/>
                </a:pPr>
                <a:endParaRPr lang="en-US" sz="1700" dirty="0"/>
              </a:p>
              <a:p>
                <a:pPr marL="0" indent="0">
                  <a:buNone/>
                </a:pPr>
                <a:r>
                  <a:rPr lang="en-US" sz="1600" b="1" dirty="0"/>
                  <a:t>Overshoot</a:t>
                </a:r>
              </a:p>
              <a:p>
                <a:r>
                  <a:rPr lang="en-US" sz="1700" dirty="0"/>
                  <a:t>The difference between maximum peak and the steady state value, normally expressed as a percentage.</a:t>
                </a:r>
              </a:p>
              <a:p>
                <a:pPr marL="0" indent="0">
                  <a:buFont typeface="Wingdings 3" charset="2"/>
                  <a:buNone/>
                </a:pPr>
                <a:endParaRPr lang="en-US" sz="1700" dirty="0"/>
              </a:p>
              <a:p>
                <a:pPr marL="0" indent="0">
                  <a:buNone/>
                </a:pPr>
                <a:r>
                  <a:rPr lang="en-US" sz="1600" b="1" dirty="0"/>
                  <a:t>Settling time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  <m:sub>
                        <m:r>
                          <a:rPr lang="en-US" sz="1600" b="1" i="1" dirty="0" smtClean="0">
                            <a:latin typeface="Cambria Math" panose="02040503050406030204" pitchFamily="18" charset="0"/>
                          </a:rPr>
                          <m:t>𝒔</m:t>
                        </m:r>
                      </m:sub>
                    </m:sSub>
                  </m:oMath>
                </a14:m>
                <a:endParaRPr lang="en-US" sz="1600" b="1" dirty="0"/>
              </a:p>
              <a:p>
                <a:r>
                  <a:rPr lang="en-US" sz="1700" dirty="0"/>
                  <a:t>Time taken for signal response to settle within x% of the steady state value.</a:t>
                </a:r>
              </a:p>
              <a:p>
                <a:r>
                  <a:rPr lang="en-US" sz="1700" dirty="0"/>
                  <a:t>Typical value of ±2% shown.</a:t>
                </a:r>
              </a:p>
            </p:txBody>
          </p:sp>
        </mc:Choice>
        <mc:Fallback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9102220A-51B2-41E3-B575-DD615D4CF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794" y="1227137"/>
                <a:ext cx="5584405" cy="5456238"/>
              </a:xfrm>
              <a:prstGeom prst="rect">
                <a:avLst/>
              </a:prstGeom>
              <a:blipFill>
                <a:blip r:embed="rId3"/>
                <a:stretch>
                  <a:fillRect l="-437" t="-1006" r="-15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itle 1">
            <a:extLst>
              <a:ext uri="{FF2B5EF4-FFF2-40B4-BE49-F238E27FC236}">
                <a16:creationId xmlns:a16="http://schemas.microsoft.com/office/drawing/2014/main" id="{CD322254-52B2-4FAA-B23E-EBE9C2214C04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Control Terminology</a:t>
            </a:r>
          </a:p>
        </p:txBody>
      </p:sp>
    </p:spTree>
    <p:extLst>
      <p:ext uri="{BB962C8B-B14F-4D97-AF65-F5344CB8AC3E}">
        <p14:creationId xmlns:p14="http://schemas.microsoft.com/office/powerpoint/2010/main" val="1190547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B26393-A157-4310-9945-C219E27D5A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"/>
          <a:stretch/>
        </p:blipFill>
        <p:spPr>
          <a:xfrm>
            <a:off x="600705" y="2178706"/>
            <a:ext cx="10207703" cy="250058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C31A13-0321-4B1F-B945-CE53CDD7666C}"/>
              </a:ext>
            </a:extLst>
          </p:cNvPr>
          <p:cNvSpPr txBox="1"/>
          <p:nvPr/>
        </p:nvSpPr>
        <p:spPr>
          <a:xfrm>
            <a:off x="600705" y="1698391"/>
            <a:ext cx="9836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general, a feedback control system has the following top-level structure: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DC8D36-0D18-4206-A205-AD2AB94CF49E}"/>
              </a:ext>
            </a:extLst>
          </p:cNvPr>
          <p:cNvSpPr txBox="1">
            <a:spLocks/>
          </p:cNvSpPr>
          <p:nvPr/>
        </p:nvSpPr>
        <p:spPr>
          <a:xfrm>
            <a:off x="841794" y="4857185"/>
            <a:ext cx="5584405" cy="1614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Main concerns of the closed-loop system are: </a:t>
            </a:r>
          </a:p>
          <a:p>
            <a:r>
              <a:rPr lang="en-US" b="1" dirty="0"/>
              <a:t>Stability (and robustness).</a:t>
            </a:r>
          </a:p>
          <a:p>
            <a:r>
              <a:rPr lang="en-US" b="1" dirty="0"/>
              <a:t>Accuracy of demand following/tracking.</a:t>
            </a:r>
          </a:p>
          <a:p>
            <a:r>
              <a:rPr lang="en-US" b="1" dirty="0"/>
              <a:t>Speed of response.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1D4CBCF-FD65-4A77-9B35-A4875D0D33F7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Top-level feedback control structure</a:t>
            </a:r>
          </a:p>
        </p:txBody>
      </p:sp>
    </p:spTree>
    <p:extLst>
      <p:ext uri="{BB962C8B-B14F-4D97-AF65-F5344CB8AC3E}">
        <p14:creationId xmlns:p14="http://schemas.microsoft.com/office/powerpoint/2010/main" val="2509432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FF2754F-7ED4-42A3-8181-37A97AB36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1876" y="1694008"/>
            <a:ext cx="4936024" cy="346998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ED413F-8370-4D17-A4B6-949B9CF43E0A}"/>
              </a:ext>
            </a:extLst>
          </p:cNvPr>
          <p:cNvSpPr txBox="1">
            <a:spLocks/>
          </p:cNvSpPr>
          <p:nvPr/>
        </p:nvSpPr>
        <p:spPr>
          <a:xfrm>
            <a:off x="535526" y="1282700"/>
            <a:ext cx="7284210" cy="557530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Stability augmentation systems (</a:t>
            </a:r>
            <a:r>
              <a:rPr lang="en-US" b="1" i="1" dirty="0"/>
              <a:t>SAS</a:t>
            </a:r>
            <a:r>
              <a:rPr lang="en-US" b="1" dirty="0"/>
              <a:t>) “Assists the Pilot”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Improves basic airframe stability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Simple to implement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 functional visibility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Design requires good knowledge of airframe dynamics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Improves flying qualities and safety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Does not always improve handling qualities</a:t>
            </a:r>
          </a:p>
          <a:p>
            <a:endParaRPr lang="en-US" dirty="0"/>
          </a:p>
          <a:p>
            <a:r>
              <a:rPr lang="en-US" b="1" dirty="0"/>
              <a:t>Command and stability augmentation systems (</a:t>
            </a:r>
            <a:r>
              <a:rPr lang="en-US" b="1" i="1" dirty="0"/>
              <a:t>CSAS</a:t>
            </a:r>
            <a:r>
              <a:rPr lang="en-US" b="1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Same features and functions as stability augmentation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Command augmentation for handling qualities tailoring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Improves flying qualities, handling qualities and system safety		</a:t>
            </a:r>
          </a:p>
          <a:p>
            <a:endParaRPr lang="en-US" dirty="0"/>
          </a:p>
          <a:p>
            <a:r>
              <a:rPr lang="en-US" b="1" dirty="0"/>
              <a:t>Autopilot “Replaces the Pilot”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Provides automatic flight path control in lieu of pilot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Design constraints differ markedly from those for command and stability augmentation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Controller function can usually be specified mathematically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Design and implementation may be complex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Requires a good knowledge of control and systems theory0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219CF44-07C2-4E6B-AE97-F3C138A4C6B5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Flight Control Systems (FCS):</a:t>
            </a:r>
          </a:p>
        </p:txBody>
      </p:sp>
    </p:spTree>
    <p:extLst>
      <p:ext uri="{BB962C8B-B14F-4D97-AF65-F5344CB8AC3E}">
        <p14:creationId xmlns:p14="http://schemas.microsoft.com/office/powerpoint/2010/main" val="900747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2B39C0-6817-498C-9765-6533C24E2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410" y="1782053"/>
            <a:ext cx="6074990" cy="486540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125431-5DB8-4F95-8030-1D809F774627}"/>
              </a:ext>
            </a:extLst>
          </p:cNvPr>
          <p:cNvSpPr txBox="1"/>
          <p:nvPr/>
        </p:nvSpPr>
        <p:spPr>
          <a:xfrm>
            <a:off x="510126" y="1296865"/>
            <a:ext cx="4452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Stability augmentation systems (</a:t>
            </a:r>
            <a:r>
              <a:rPr lang="en-US" i="1" dirty="0"/>
              <a:t>SAS</a:t>
            </a:r>
            <a:r>
              <a:rPr lang="en-US" dirty="0"/>
              <a:t>):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B71D82-0C5F-4EE9-9792-1D4EC03C6FAD}"/>
              </a:ext>
            </a:extLst>
          </p:cNvPr>
          <p:cNvSpPr/>
          <p:nvPr/>
        </p:nvSpPr>
        <p:spPr>
          <a:xfrm>
            <a:off x="3378067" y="4564162"/>
            <a:ext cx="4302492" cy="192505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23365AF-33CC-47F9-97D0-364D69B5B598}"/>
              </a:ext>
            </a:extLst>
          </p:cNvPr>
          <p:cNvCxnSpPr>
            <a:cxnSpLocks/>
            <a:stCxn id="13" idx="1"/>
            <a:endCxn id="5" idx="3"/>
          </p:cNvCxnSpPr>
          <p:nvPr/>
        </p:nvCxnSpPr>
        <p:spPr>
          <a:xfrm flipH="1">
            <a:off x="7680559" y="5526688"/>
            <a:ext cx="887251" cy="0"/>
          </a:xfrm>
          <a:prstGeom prst="straightConnector1">
            <a:avLst/>
          </a:prstGeom>
          <a:ln w="127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B4CACA6-F41D-4170-B44A-3B78566DDCC4}"/>
              </a:ext>
            </a:extLst>
          </p:cNvPr>
          <p:cNvSpPr txBox="1"/>
          <p:nvPr/>
        </p:nvSpPr>
        <p:spPr>
          <a:xfrm>
            <a:off x="8567810" y="5065023"/>
            <a:ext cx="193826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Stability augmentation systems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81562A3-53AC-44FD-A513-E87EB26F3485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Flight Control Systems (FCS):</a:t>
            </a:r>
          </a:p>
        </p:txBody>
      </p:sp>
    </p:spTree>
    <p:extLst>
      <p:ext uri="{BB962C8B-B14F-4D97-AF65-F5344CB8AC3E}">
        <p14:creationId xmlns:p14="http://schemas.microsoft.com/office/powerpoint/2010/main" val="2886633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41515FC-665C-4F34-99A5-4F7C35FC2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559" y="1809245"/>
            <a:ext cx="5439534" cy="491558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125431-5DB8-4F95-8030-1D809F774627}"/>
              </a:ext>
            </a:extLst>
          </p:cNvPr>
          <p:cNvSpPr txBox="1"/>
          <p:nvPr/>
        </p:nvSpPr>
        <p:spPr>
          <a:xfrm>
            <a:off x="510126" y="1411843"/>
            <a:ext cx="1079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Command and stability augmentation systems (</a:t>
            </a:r>
            <a:r>
              <a:rPr lang="en-US" i="1" dirty="0"/>
              <a:t>CSAS</a:t>
            </a:r>
            <a:r>
              <a:rPr lang="en-US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B71D82-0C5F-4EE9-9792-1D4EC03C6FAD}"/>
              </a:ext>
            </a:extLst>
          </p:cNvPr>
          <p:cNvSpPr/>
          <p:nvPr/>
        </p:nvSpPr>
        <p:spPr>
          <a:xfrm>
            <a:off x="3338363" y="4534448"/>
            <a:ext cx="3975234" cy="204055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23365AF-33CC-47F9-97D0-364D69B5B598}"/>
              </a:ext>
            </a:extLst>
          </p:cNvPr>
          <p:cNvCxnSpPr>
            <a:cxnSpLocks/>
            <a:stCxn id="13" idx="1"/>
            <a:endCxn id="5" idx="3"/>
          </p:cNvCxnSpPr>
          <p:nvPr/>
        </p:nvCxnSpPr>
        <p:spPr>
          <a:xfrm flipH="1">
            <a:off x="7313597" y="5554726"/>
            <a:ext cx="1314649" cy="0"/>
          </a:xfrm>
          <a:prstGeom prst="straightConnector1">
            <a:avLst/>
          </a:prstGeom>
          <a:ln w="127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B4CACA6-F41D-4170-B44A-3B78566DDCC4}"/>
              </a:ext>
            </a:extLst>
          </p:cNvPr>
          <p:cNvSpPr txBox="1"/>
          <p:nvPr/>
        </p:nvSpPr>
        <p:spPr>
          <a:xfrm>
            <a:off x="8628246" y="4954561"/>
            <a:ext cx="165875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Command</a:t>
            </a:r>
          </a:p>
          <a:p>
            <a:r>
              <a:rPr lang="en-US" dirty="0"/>
              <a:t>Stability augmentation systems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8E64C02-7C00-4840-B180-C9E1A36B0F56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Flight Control Systems (FCS):</a:t>
            </a:r>
          </a:p>
        </p:txBody>
      </p:sp>
    </p:spTree>
    <p:extLst>
      <p:ext uri="{BB962C8B-B14F-4D97-AF65-F5344CB8AC3E}">
        <p14:creationId xmlns:p14="http://schemas.microsoft.com/office/powerpoint/2010/main" val="3724977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FF945D-D883-42B5-BAF0-08B84CA2E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469" y="1941148"/>
            <a:ext cx="5807685" cy="474032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125431-5DB8-4F95-8030-1D809F774627}"/>
              </a:ext>
            </a:extLst>
          </p:cNvPr>
          <p:cNvSpPr txBox="1"/>
          <p:nvPr/>
        </p:nvSpPr>
        <p:spPr>
          <a:xfrm>
            <a:off x="510126" y="1496289"/>
            <a:ext cx="1079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Flight-By-Wire System (FBWS)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B71D82-0C5F-4EE9-9792-1D4EC03C6FAD}"/>
              </a:ext>
            </a:extLst>
          </p:cNvPr>
          <p:cNvSpPr/>
          <p:nvPr/>
        </p:nvSpPr>
        <p:spPr>
          <a:xfrm>
            <a:off x="3964005" y="2090223"/>
            <a:ext cx="2127183" cy="447574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23365AF-33CC-47F9-97D0-364D69B5B598}"/>
              </a:ext>
            </a:extLst>
          </p:cNvPr>
          <p:cNvCxnSpPr>
            <a:cxnSpLocks/>
            <a:stCxn id="13" idx="1"/>
            <a:endCxn id="5" idx="3"/>
          </p:cNvCxnSpPr>
          <p:nvPr/>
        </p:nvCxnSpPr>
        <p:spPr>
          <a:xfrm flipH="1">
            <a:off x="6091188" y="4328096"/>
            <a:ext cx="439267" cy="1"/>
          </a:xfrm>
          <a:prstGeom prst="straightConnector1">
            <a:avLst/>
          </a:prstGeom>
          <a:ln w="127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B4CACA6-F41D-4170-B44A-3B78566DDCC4}"/>
              </a:ext>
            </a:extLst>
          </p:cNvPr>
          <p:cNvSpPr txBox="1"/>
          <p:nvPr/>
        </p:nvSpPr>
        <p:spPr>
          <a:xfrm>
            <a:off x="6530455" y="4004930"/>
            <a:ext cx="165072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Flight-By-Wire System (FBWS)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0F4648D-E593-40CF-A044-3EB1B8549D51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Flight Control Systems (FCS):</a:t>
            </a:r>
          </a:p>
        </p:txBody>
      </p:sp>
    </p:spTree>
    <p:extLst>
      <p:ext uri="{BB962C8B-B14F-4D97-AF65-F5344CB8AC3E}">
        <p14:creationId xmlns:p14="http://schemas.microsoft.com/office/powerpoint/2010/main" val="386728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1D4B1-8509-40A8-AEA0-385694AE1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208152"/>
            <a:ext cx="5486400" cy="219456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Eng. Abdulaziz Al-Shehri</a:t>
            </a:r>
          </a:p>
          <a:p>
            <a:r>
              <a:rPr lang="en-US" dirty="0"/>
              <a:t>B.S. Aerospace Engineering KFUPM – Patch 2016</a:t>
            </a:r>
          </a:p>
          <a:p>
            <a:r>
              <a:rPr lang="en-US" dirty="0"/>
              <a:t>4+ Years as GNC Engineer in SAMI AEC</a:t>
            </a:r>
          </a:p>
          <a:p>
            <a:r>
              <a:rPr lang="en-US" dirty="0"/>
              <a:t>Self taught pilot, trust me I can land it!</a:t>
            </a:r>
          </a:p>
          <a:p>
            <a:endParaRPr lang="en-US" dirty="0"/>
          </a:p>
        </p:txBody>
      </p:sp>
      <p:pic>
        <p:nvPicPr>
          <p:cNvPr id="2050" name="id-4F235531-AC3F-45CE-844F-28A426EA3A21" descr="Image.png">
            <a:extLst>
              <a:ext uri="{FF2B5EF4-FFF2-40B4-BE49-F238E27FC236}">
                <a16:creationId xmlns:a16="http://schemas.microsoft.com/office/drawing/2014/main" id="{B6C0397F-A7AD-4844-9C26-AB54C9869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6162" y="1551582"/>
            <a:ext cx="1826075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id-9111D34E-AF18-4C17-8187-7E48196091D8" descr="Image.png">
            <a:extLst>
              <a:ext uri="{FF2B5EF4-FFF2-40B4-BE49-F238E27FC236}">
                <a16:creationId xmlns:a16="http://schemas.microsoft.com/office/drawing/2014/main" id="{2225C16D-EEC6-45F5-9357-2B4CC84EFF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8" t="15055" r="15741" b="14611"/>
          <a:stretch/>
        </p:blipFill>
        <p:spPr bwMode="auto">
          <a:xfrm>
            <a:off x="2439762" y="1551582"/>
            <a:ext cx="1826075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5C25A7B-FE86-47C6-9115-CF24503F7948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Your Presenters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3FF85EF-0EBF-4134-BB8C-562CDF236280}"/>
              </a:ext>
            </a:extLst>
          </p:cNvPr>
          <p:cNvSpPr txBox="1">
            <a:spLocks/>
          </p:cNvSpPr>
          <p:nvPr/>
        </p:nvSpPr>
        <p:spPr>
          <a:xfrm>
            <a:off x="6096000" y="4208152"/>
            <a:ext cx="5486400" cy="2194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Eng. Faisal Al-Eyeoni</a:t>
            </a:r>
          </a:p>
          <a:p>
            <a:r>
              <a:rPr lang="en-US" dirty="0"/>
              <a:t>B.S. Aerospace Engineering KFUPM – Patch 2016</a:t>
            </a:r>
          </a:p>
          <a:p>
            <a:r>
              <a:rPr lang="en-US" dirty="0"/>
              <a:t>4+ Years as GNC Engineer in SAMI AEC</a:t>
            </a:r>
          </a:p>
          <a:p>
            <a:r>
              <a:rPr lang="en-US" dirty="0"/>
              <a:t>2+ Years as Performance Analyst in LIGNex1</a:t>
            </a:r>
          </a:p>
          <a:p>
            <a:r>
              <a:rPr lang="en-US" dirty="0"/>
              <a:t>I read books, I swear!</a:t>
            </a:r>
          </a:p>
        </p:txBody>
      </p:sp>
    </p:spTree>
    <p:extLst>
      <p:ext uri="{BB962C8B-B14F-4D97-AF65-F5344CB8AC3E}">
        <p14:creationId xmlns:p14="http://schemas.microsoft.com/office/powerpoint/2010/main" val="31524600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5125431-5DB8-4F95-8030-1D809F774627}"/>
              </a:ext>
            </a:extLst>
          </p:cNvPr>
          <p:cNvSpPr txBox="1"/>
          <p:nvPr/>
        </p:nvSpPr>
        <p:spPr>
          <a:xfrm>
            <a:off x="510126" y="1621883"/>
            <a:ext cx="1079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Autopilot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07307C2-8493-4BC2-927C-56A963C70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94" y="2432089"/>
            <a:ext cx="4349528" cy="268016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2347BB5-D796-4C41-825A-C25231FCFA20}"/>
              </a:ext>
            </a:extLst>
          </p:cNvPr>
          <p:cNvSpPr/>
          <p:nvPr/>
        </p:nvSpPr>
        <p:spPr>
          <a:xfrm>
            <a:off x="4705809" y="3519746"/>
            <a:ext cx="3243714" cy="150153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13DE532-A885-450D-8166-052E5598C6F4}"/>
              </a:ext>
            </a:extLst>
          </p:cNvPr>
          <p:cNvCxnSpPr>
            <a:cxnSpLocks/>
            <a:stCxn id="27" idx="0"/>
            <a:endCxn id="23" idx="2"/>
          </p:cNvCxnSpPr>
          <p:nvPr/>
        </p:nvCxnSpPr>
        <p:spPr>
          <a:xfrm flipV="1">
            <a:off x="6327666" y="5021285"/>
            <a:ext cx="0" cy="399321"/>
          </a:xfrm>
          <a:prstGeom prst="straightConnector1">
            <a:avLst/>
          </a:prstGeom>
          <a:ln w="127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96EB55C-3846-42CC-9BE6-531D48D090C7}"/>
              </a:ext>
            </a:extLst>
          </p:cNvPr>
          <p:cNvSpPr txBox="1"/>
          <p:nvPr/>
        </p:nvSpPr>
        <p:spPr>
          <a:xfrm>
            <a:off x="5645132" y="5420606"/>
            <a:ext cx="136506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Autopilot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70C67324-29B5-4C0B-84B4-0BC6FA74E76E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Flight Control Systems (FCS):</a:t>
            </a:r>
          </a:p>
        </p:txBody>
      </p:sp>
    </p:spTree>
    <p:extLst>
      <p:ext uri="{BB962C8B-B14F-4D97-AF65-F5344CB8AC3E}">
        <p14:creationId xmlns:p14="http://schemas.microsoft.com/office/powerpoint/2010/main" val="2662748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C4BDCD-DDBE-4B38-B493-A54B1C79E11E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5185511" y="3045359"/>
            <a:ext cx="72821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8CE04CE7-4D26-4736-9C94-5253940B5574}"/>
              </a:ext>
            </a:extLst>
          </p:cNvPr>
          <p:cNvSpPr/>
          <p:nvPr/>
        </p:nvSpPr>
        <p:spPr>
          <a:xfrm>
            <a:off x="3356711" y="2588159"/>
            <a:ext cx="1828800" cy="914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Plant</a:t>
            </a:r>
          </a:p>
          <a:p>
            <a:pPr algn="ctr"/>
            <a:r>
              <a:rPr lang="en-US" dirty="0"/>
              <a:t>“Short Period Mode”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50BBBAE-7722-4001-AB04-AC62D2190164}"/>
              </a:ext>
            </a:extLst>
          </p:cNvPr>
          <p:cNvCxnSpPr>
            <a:cxnSpLocks/>
            <a:stCxn id="39" idx="2"/>
            <a:endCxn id="25" idx="1"/>
          </p:cNvCxnSpPr>
          <p:nvPr/>
        </p:nvCxnSpPr>
        <p:spPr>
          <a:xfrm>
            <a:off x="4271111" y="3502559"/>
            <a:ext cx="2094679" cy="1736836"/>
          </a:xfrm>
          <a:prstGeom prst="straightConnector1">
            <a:avLst/>
          </a:prstGeom>
          <a:ln w="63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31DF33D1-5280-45AF-9367-979F071EA5DE}"/>
              </a:ext>
            </a:extLst>
          </p:cNvPr>
          <p:cNvSpPr/>
          <p:nvPr/>
        </p:nvSpPr>
        <p:spPr>
          <a:xfrm>
            <a:off x="1561564" y="1829979"/>
            <a:ext cx="5774373" cy="2386421"/>
          </a:xfrm>
          <a:prstGeom prst="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A5164AE4-931E-4B23-BCC1-AD36437421EF}"/>
                  </a:ext>
                </a:extLst>
              </p:cNvPr>
              <p:cNvSpPr txBox="1"/>
              <p:nvPr/>
            </p:nvSpPr>
            <p:spPr>
              <a:xfrm>
                <a:off x="2514283" y="2676027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A5164AE4-931E-4B23-BCC1-AD36437421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4283" y="2676027"/>
                <a:ext cx="651312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FC2D0075-6AF8-422E-B77E-E00B48A5E905}"/>
                  </a:ext>
                </a:extLst>
              </p:cNvPr>
              <p:cNvSpPr txBox="1"/>
              <p:nvPr/>
            </p:nvSpPr>
            <p:spPr>
              <a:xfrm>
                <a:off x="5234361" y="2674848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FC2D0075-6AF8-422E-B77E-E00B48A5E9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34361" y="2674848"/>
                <a:ext cx="651312" cy="369332"/>
              </a:xfrm>
              <a:prstGeom prst="rect">
                <a:avLst/>
              </a:prstGeom>
              <a:blipFill>
                <a:blip r:embed="rId3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97D3FEAA-294F-45AA-B248-E6ABA9E152EA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2652026" y="3045359"/>
            <a:ext cx="70468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187C4516-F983-4268-8E7B-B6AA513B7301}"/>
              </a:ext>
            </a:extLst>
          </p:cNvPr>
          <p:cNvSpPr txBox="1">
            <a:spLocks/>
          </p:cNvSpPr>
          <p:nvPr/>
        </p:nvSpPr>
        <p:spPr>
          <a:xfrm>
            <a:off x="6365790" y="4505837"/>
            <a:ext cx="3679406" cy="1467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Low damping</a:t>
            </a:r>
          </a:p>
          <a:p>
            <a:r>
              <a:rPr lang="en-US" dirty="0"/>
              <a:t>High frequency oscillations</a:t>
            </a:r>
          </a:p>
          <a:p>
            <a:r>
              <a:rPr lang="en-US" dirty="0"/>
              <a:t>No tracking performance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157B891-A623-4D3C-871B-0A42A929522B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Control Design (Open-Loop)</a:t>
            </a:r>
          </a:p>
        </p:txBody>
      </p:sp>
    </p:spTree>
    <p:extLst>
      <p:ext uri="{BB962C8B-B14F-4D97-AF65-F5344CB8AC3E}">
        <p14:creationId xmlns:p14="http://schemas.microsoft.com/office/powerpoint/2010/main" val="3874744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A11241B-6A13-4BFD-A082-1CFF9CF764E3}"/>
              </a:ext>
            </a:extLst>
          </p:cNvPr>
          <p:cNvSpPr/>
          <p:nvPr/>
        </p:nvSpPr>
        <p:spPr>
          <a:xfrm>
            <a:off x="1575273" y="2993453"/>
            <a:ext cx="5772117" cy="192949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C4BDCD-DDBE-4B38-B493-A54B1C79E11E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8261791" y="2998178"/>
            <a:ext cx="1250509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C9710B54-FAF7-4ECA-A97E-5D8A6FB6DCE9}"/>
              </a:ext>
            </a:extLst>
          </p:cNvPr>
          <p:cNvCxnSpPr>
            <a:cxnSpLocks/>
            <a:stCxn id="39" idx="2"/>
            <a:endCxn id="79" idx="1"/>
          </p:cNvCxnSpPr>
          <p:nvPr/>
        </p:nvCxnSpPr>
        <p:spPr>
          <a:xfrm rot="5400000" flipH="1">
            <a:off x="4829580" y="937567"/>
            <a:ext cx="457200" cy="4578423"/>
          </a:xfrm>
          <a:prstGeom prst="bentConnector4">
            <a:avLst>
              <a:gd name="adj1" fmla="val -320834"/>
              <a:gd name="adj2" fmla="val 126213"/>
            </a:avLst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8CE04CE7-4D26-4736-9C94-5253940B5574}"/>
              </a:ext>
            </a:extLst>
          </p:cNvPr>
          <p:cNvSpPr/>
          <p:nvPr/>
        </p:nvSpPr>
        <p:spPr>
          <a:xfrm>
            <a:off x="6432991" y="2540978"/>
            <a:ext cx="1828800" cy="914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Plant</a:t>
            </a:r>
          </a:p>
          <a:p>
            <a:pPr algn="ctr"/>
            <a:r>
              <a:rPr lang="en-US" dirty="0"/>
              <a:t>“Short Period Mode”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817C940B-4CC4-40EE-9ED5-1099076F7E0E}"/>
                  </a:ext>
                </a:extLst>
              </p:cNvPr>
              <p:cNvSpPr/>
              <p:nvPr/>
            </p:nvSpPr>
            <p:spPr>
              <a:xfrm>
                <a:off x="2768968" y="2540978"/>
                <a:ext cx="13716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Gain</a:t>
                </a:r>
              </a:p>
              <a:p>
                <a:pPr algn="ctr"/>
                <a:r>
                  <a:rPr lang="en-US" dirty="0"/>
                  <a:t>“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</m:oMath>
                </a14:m>
                <a:r>
                  <a:rPr lang="en-US" b="0" dirty="0"/>
                  <a:t>”</a:t>
                </a:r>
              </a:p>
            </p:txBody>
          </p:sp>
        </mc:Choice>
        <mc:Fallback xmlns=""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817C940B-4CC4-40EE-9ED5-1099076F7E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8968" y="2540978"/>
                <a:ext cx="1371600" cy="914400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50BBBAE-7722-4001-AB04-AC62D2190164}"/>
              </a:ext>
            </a:extLst>
          </p:cNvPr>
          <p:cNvCxnSpPr>
            <a:cxnSpLocks/>
            <a:stCxn id="39" idx="0"/>
            <a:endCxn id="24" idx="1"/>
          </p:cNvCxnSpPr>
          <p:nvPr/>
        </p:nvCxnSpPr>
        <p:spPr>
          <a:xfrm flipV="1">
            <a:off x="7347391" y="1376473"/>
            <a:ext cx="914400" cy="1164505"/>
          </a:xfrm>
          <a:prstGeom prst="straightConnector1">
            <a:avLst/>
          </a:prstGeom>
          <a:ln w="63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31DF33D1-5280-45AF-9367-979F071EA5DE}"/>
              </a:ext>
            </a:extLst>
          </p:cNvPr>
          <p:cNvSpPr/>
          <p:nvPr/>
        </p:nvSpPr>
        <p:spPr>
          <a:xfrm>
            <a:off x="677334" y="2020428"/>
            <a:ext cx="8354728" cy="3354993"/>
          </a:xfrm>
          <a:prstGeom prst="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064EAE79-9680-4FEA-A807-5B08E568C25D}"/>
              </a:ext>
            </a:extLst>
          </p:cNvPr>
          <p:cNvCxnSpPr>
            <a:cxnSpLocks/>
            <a:stCxn id="99" idx="2"/>
            <a:endCxn id="23" idx="1"/>
          </p:cNvCxnSpPr>
          <p:nvPr/>
        </p:nvCxnSpPr>
        <p:spPr>
          <a:xfrm>
            <a:off x="4854698" y="5375421"/>
            <a:ext cx="1085205" cy="839418"/>
          </a:xfrm>
          <a:prstGeom prst="straightConnector1">
            <a:avLst/>
          </a:prstGeom>
          <a:ln w="63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A5164AE4-931E-4B23-BCC1-AD36437421EF}"/>
                  </a:ext>
                </a:extLst>
              </p:cNvPr>
              <p:cNvSpPr txBox="1"/>
              <p:nvPr/>
            </p:nvSpPr>
            <p:spPr>
              <a:xfrm>
                <a:off x="3996689" y="2606259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A5164AE4-931E-4B23-BCC1-AD36437421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6689" y="2606259"/>
                <a:ext cx="651312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FC2D0075-6AF8-422E-B77E-E00B48A5E905}"/>
                  </a:ext>
                </a:extLst>
              </p:cNvPr>
              <p:cNvSpPr txBox="1"/>
              <p:nvPr/>
            </p:nvSpPr>
            <p:spPr>
              <a:xfrm>
                <a:off x="8224191" y="2606259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FC2D0075-6AF8-422E-B77E-E00B48A5E9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4191" y="2606259"/>
                <a:ext cx="651312" cy="369332"/>
              </a:xfrm>
              <a:prstGeom prst="rect">
                <a:avLst/>
              </a:prstGeom>
              <a:blipFill>
                <a:blip r:embed="rId4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97D3FEAA-294F-45AA-B248-E6ABA9E152EA}"/>
              </a:ext>
            </a:extLst>
          </p:cNvPr>
          <p:cNvCxnSpPr>
            <a:cxnSpLocks/>
            <a:stCxn id="79" idx="3"/>
            <a:endCxn id="39" idx="1"/>
          </p:cNvCxnSpPr>
          <p:nvPr/>
        </p:nvCxnSpPr>
        <p:spPr>
          <a:xfrm>
            <a:off x="4140568" y="2998178"/>
            <a:ext cx="229242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C269181E-0841-404D-865F-30F0C4C6818D}"/>
                  </a:ext>
                </a:extLst>
              </p:cNvPr>
              <p:cNvSpPr txBox="1"/>
              <p:nvPr/>
            </p:nvSpPr>
            <p:spPr>
              <a:xfrm>
                <a:off x="2252195" y="3032736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C269181E-0841-404D-865F-30F0C4C681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2195" y="3032736"/>
                <a:ext cx="651312" cy="369332"/>
              </a:xfrm>
              <a:prstGeom prst="rect">
                <a:avLst/>
              </a:prstGeom>
              <a:blipFill>
                <a:blip r:embed="rId5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2C0584D-C2D1-40F6-B72B-348743749167}"/>
              </a:ext>
            </a:extLst>
          </p:cNvPr>
          <p:cNvSpPr txBox="1">
            <a:spLocks/>
          </p:cNvSpPr>
          <p:nvPr/>
        </p:nvSpPr>
        <p:spPr>
          <a:xfrm>
            <a:off x="5939903" y="5667441"/>
            <a:ext cx="3211303" cy="10947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Highly stable “High margins”</a:t>
            </a:r>
          </a:p>
          <a:p>
            <a:r>
              <a:rPr lang="en-US" sz="1600" dirty="0"/>
              <a:t>Well damping (𝜁=0.7)</a:t>
            </a:r>
          </a:p>
          <a:p>
            <a:r>
              <a:rPr lang="en-US" sz="1600" dirty="0"/>
              <a:t>Non-oscillatory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C3CF9A7-9E63-4920-88F9-F1B8B9659E14}"/>
              </a:ext>
            </a:extLst>
          </p:cNvPr>
          <p:cNvSpPr txBox="1">
            <a:spLocks/>
          </p:cNvSpPr>
          <p:nvPr/>
        </p:nvSpPr>
        <p:spPr>
          <a:xfrm>
            <a:off x="8261791" y="829075"/>
            <a:ext cx="3066109" cy="1094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Unstable/Marginally Stable </a:t>
            </a:r>
          </a:p>
          <a:p>
            <a:r>
              <a:rPr lang="en-US" sz="1600" dirty="0"/>
              <a:t>Low damping</a:t>
            </a:r>
          </a:p>
          <a:p>
            <a:r>
              <a:rPr lang="en-US" sz="1600" dirty="0"/>
              <a:t>High frequency oscillations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52C46A32-E250-45AD-B1A0-54F82562A056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Control Design (Pitch SAS)</a:t>
            </a:r>
          </a:p>
        </p:txBody>
      </p:sp>
    </p:spTree>
    <p:extLst>
      <p:ext uri="{BB962C8B-B14F-4D97-AF65-F5344CB8AC3E}">
        <p14:creationId xmlns:p14="http://schemas.microsoft.com/office/powerpoint/2010/main" val="4086283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F0D73827-3C47-40AF-AF5A-4B17231DF4D1}"/>
              </a:ext>
            </a:extLst>
          </p:cNvPr>
          <p:cNvSpPr txBox="1"/>
          <p:nvPr/>
        </p:nvSpPr>
        <p:spPr>
          <a:xfrm>
            <a:off x="1178194" y="2801569"/>
            <a:ext cx="347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3BF2157-A5D8-49E6-A858-91F2DF84E922}"/>
              </a:ext>
            </a:extLst>
          </p:cNvPr>
          <p:cNvSpPr txBox="1"/>
          <p:nvPr/>
        </p:nvSpPr>
        <p:spPr>
          <a:xfrm>
            <a:off x="1242395" y="3117591"/>
            <a:ext cx="347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95307FC-21DF-4159-944E-36C0CB989EBD}"/>
              </a:ext>
            </a:extLst>
          </p:cNvPr>
          <p:cNvSpPr/>
          <p:nvPr/>
        </p:nvSpPr>
        <p:spPr>
          <a:xfrm>
            <a:off x="1509879" y="3180526"/>
            <a:ext cx="2591483" cy="25543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66E76D4-9282-4C84-9DBD-374CC257D26B}"/>
              </a:ext>
            </a:extLst>
          </p:cNvPr>
          <p:cNvSpPr/>
          <p:nvPr/>
        </p:nvSpPr>
        <p:spPr>
          <a:xfrm>
            <a:off x="4113510" y="3170901"/>
            <a:ext cx="2132903" cy="25543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C4BDCD-DDBE-4B38-B493-A54B1C79E11E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7160814" y="3170901"/>
            <a:ext cx="1391381" cy="2183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281E3EAA-A441-4170-B4FD-E34C6F30B345}"/>
              </a:ext>
            </a:extLst>
          </p:cNvPr>
          <p:cNvCxnSpPr>
            <a:cxnSpLocks/>
            <a:stCxn id="39" idx="2"/>
            <a:endCxn id="7" idx="4"/>
          </p:cNvCxnSpPr>
          <p:nvPr/>
        </p:nvCxnSpPr>
        <p:spPr>
          <a:xfrm rot="5400000" flipH="1">
            <a:off x="3694690" y="1078561"/>
            <a:ext cx="352525" cy="4750922"/>
          </a:xfrm>
          <a:prstGeom prst="bentConnector3">
            <a:avLst>
              <a:gd name="adj1" fmla="val -599830"/>
            </a:avLst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8CE04CE7-4D26-4736-9C94-5253940B5574}"/>
              </a:ext>
            </a:extLst>
          </p:cNvPr>
          <p:cNvSpPr/>
          <p:nvPr/>
        </p:nvSpPr>
        <p:spPr>
          <a:xfrm>
            <a:off x="5332014" y="2715884"/>
            <a:ext cx="1828800" cy="914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Plant</a:t>
            </a:r>
          </a:p>
          <a:p>
            <a:pPr algn="ctr"/>
            <a:r>
              <a:rPr lang="en-US" dirty="0"/>
              <a:t>“Short Period Mode”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817C940B-4CC4-40EE-9ED5-1099076F7E0E}"/>
              </a:ext>
            </a:extLst>
          </p:cNvPr>
          <p:cNvSpPr/>
          <p:nvPr/>
        </p:nvSpPr>
        <p:spPr>
          <a:xfrm>
            <a:off x="2075867" y="2710201"/>
            <a:ext cx="1371600" cy="9144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188F4C6D-9E44-47CD-87F9-A63F216D495C}"/>
              </a:ext>
            </a:extLst>
          </p:cNvPr>
          <p:cNvCxnSpPr>
            <a:cxnSpLocks/>
            <a:stCxn id="79" idx="3"/>
            <a:endCxn id="61" idx="2"/>
          </p:cNvCxnSpPr>
          <p:nvPr/>
        </p:nvCxnSpPr>
        <p:spPr>
          <a:xfrm>
            <a:off x="3447467" y="3167401"/>
            <a:ext cx="551744" cy="350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31DF33D1-5280-45AF-9367-979F071EA5DE}"/>
              </a:ext>
            </a:extLst>
          </p:cNvPr>
          <p:cNvSpPr/>
          <p:nvPr/>
        </p:nvSpPr>
        <p:spPr>
          <a:xfrm>
            <a:off x="533015" y="2189650"/>
            <a:ext cx="7526955" cy="3884297"/>
          </a:xfrm>
          <a:prstGeom prst="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A5164AE4-931E-4B23-BCC1-AD36437421EF}"/>
                  </a:ext>
                </a:extLst>
              </p:cNvPr>
              <p:cNvSpPr txBox="1"/>
              <p:nvPr/>
            </p:nvSpPr>
            <p:spPr>
              <a:xfrm>
                <a:off x="4088693" y="2834955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A5164AE4-931E-4B23-BCC1-AD36437421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8693" y="2834955"/>
                <a:ext cx="651312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FC2D0075-6AF8-422E-B77E-E00B48A5E905}"/>
                  </a:ext>
                </a:extLst>
              </p:cNvPr>
              <p:cNvSpPr txBox="1"/>
              <p:nvPr/>
            </p:nvSpPr>
            <p:spPr>
              <a:xfrm>
                <a:off x="3626648" y="5111116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FC2D0075-6AF8-422E-B77E-E00B48A5E9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6648" y="5111116"/>
                <a:ext cx="651312" cy="369332"/>
              </a:xfrm>
              <a:prstGeom prst="rect">
                <a:avLst/>
              </a:prstGeom>
              <a:blipFill>
                <a:blip r:embed="rId3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97D3FEAA-294F-45AA-B248-E6ABA9E152EA}"/>
              </a:ext>
            </a:extLst>
          </p:cNvPr>
          <p:cNvCxnSpPr>
            <a:cxnSpLocks/>
            <a:stCxn id="61" idx="6"/>
            <a:endCxn id="39" idx="1"/>
          </p:cNvCxnSpPr>
          <p:nvPr/>
        </p:nvCxnSpPr>
        <p:spPr>
          <a:xfrm>
            <a:off x="4227811" y="3170901"/>
            <a:ext cx="1104203" cy="2183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lowchart: Or 6">
            <a:extLst>
              <a:ext uri="{FF2B5EF4-FFF2-40B4-BE49-F238E27FC236}">
                <a16:creationId xmlns:a16="http://schemas.microsoft.com/office/drawing/2014/main" id="{C2832E1B-BC64-43E6-81FB-D2B0AD2AEC3E}"/>
              </a:ext>
            </a:extLst>
          </p:cNvPr>
          <p:cNvSpPr/>
          <p:nvPr/>
        </p:nvSpPr>
        <p:spPr>
          <a:xfrm>
            <a:off x="1381192" y="3049159"/>
            <a:ext cx="228600" cy="228600"/>
          </a:xfrm>
          <a:prstGeom prst="flowChartOr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5D612B-A189-41A5-A995-2CC22ED7B27B}"/>
              </a:ext>
            </a:extLst>
          </p:cNvPr>
          <p:cNvCxnSpPr>
            <a:cxnSpLocks/>
            <a:stCxn id="7" idx="6"/>
            <a:endCxn id="79" idx="1"/>
          </p:cNvCxnSpPr>
          <p:nvPr/>
        </p:nvCxnSpPr>
        <p:spPr>
          <a:xfrm>
            <a:off x="1609792" y="3163459"/>
            <a:ext cx="466075" cy="394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61B0AE6-2DB1-4E4E-94CE-37D6FB7DA13B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335295" y="3163459"/>
            <a:ext cx="1045897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D2AA6D79-66C8-4A60-831F-77D18542125C}"/>
                  </a:ext>
                </a:extLst>
              </p:cNvPr>
              <p:cNvSpPr txBox="1"/>
              <p:nvPr/>
            </p:nvSpPr>
            <p:spPr>
              <a:xfrm>
                <a:off x="1381192" y="2783657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D2AA6D79-66C8-4A60-831F-77D1854212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1192" y="2783657"/>
                <a:ext cx="651312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2C7C378-464C-4EDE-8F5B-EE35DB8FE2B4}"/>
                  </a:ext>
                </a:extLst>
              </p:cNvPr>
              <p:cNvSpPr txBox="1"/>
              <p:nvPr/>
            </p:nvSpPr>
            <p:spPr>
              <a:xfrm>
                <a:off x="510126" y="2805301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𝑐𝑚𝑑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2C7C378-464C-4EDE-8F5B-EE35DB8FE2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126" y="2805301"/>
                <a:ext cx="651312" cy="369332"/>
              </a:xfrm>
              <a:prstGeom prst="rect">
                <a:avLst/>
              </a:prstGeom>
              <a:blipFill>
                <a:blip r:embed="rId5"/>
                <a:stretch>
                  <a:fillRect r="-1869" b="-16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8C4B47E5-3079-4957-8337-5AE0FD923904}"/>
              </a:ext>
            </a:extLst>
          </p:cNvPr>
          <p:cNvCxnSpPr>
            <a:cxnSpLocks/>
            <a:stCxn id="39" idx="2"/>
            <a:endCxn id="49" idx="1"/>
          </p:cNvCxnSpPr>
          <p:nvPr/>
        </p:nvCxnSpPr>
        <p:spPr>
          <a:xfrm rot="5400000">
            <a:off x="4422244" y="3324664"/>
            <a:ext cx="1518550" cy="2129790"/>
          </a:xfrm>
          <a:prstGeom prst="bentConnector3">
            <a:avLst>
              <a:gd name="adj1" fmla="val 138889"/>
            </a:avLst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D70A7F0B-2A96-49F0-B048-A422A47B494B}"/>
                  </a:ext>
                </a:extLst>
              </p:cNvPr>
              <p:cNvSpPr/>
              <p:nvPr/>
            </p:nvSpPr>
            <p:spPr>
              <a:xfrm rot="16200000">
                <a:off x="3430824" y="4005834"/>
                <a:ext cx="13716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Gain</a:t>
                </a:r>
              </a:p>
              <a:p>
                <a:pPr algn="ctr"/>
                <a:r>
                  <a:rPr lang="en-US" dirty="0"/>
                  <a:t>“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</m:oMath>
                </a14:m>
                <a:r>
                  <a:rPr lang="en-US" b="0" dirty="0"/>
                  <a:t>”</a:t>
                </a:r>
              </a:p>
            </p:txBody>
          </p:sp>
        </mc:Choice>
        <mc:Fallback xmlns=""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D70A7F0B-2A96-49F0-B048-A422A47B49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3430824" y="4005834"/>
                <a:ext cx="1371600" cy="914400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Flowchart: Or 60">
            <a:extLst>
              <a:ext uri="{FF2B5EF4-FFF2-40B4-BE49-F238E27FC236}">
                <a16:creationId xmlns:a16="http://schemas.microsoft.com/office/drawing/2014/main" id="{6F3EDA01-AE42-4DFF-A64A-C877501C5D6F}"/>
              </a:ext>
            </a:extLst>
          </p:cNvPr>
          <p:cNvSpPr/>
          <p:nvPr/>
        </p:nvSpPr>
        <p:spPr>
          <a:xfrm>
            <a:off x="3999211" y="3056601"/>
            <a:ext cx="228600" cy="228600"/>
          </a:xfrm>
          <a:prstGeom prst="flowChartOr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CC30094A-426B-405C-9AE7-31AB4252711D}"/>
              </a:ext>
            </a:extLst>
          </p:cNvPr>
          <p:cNvCxnSpPr>
            <a:cxnSpLocks/>
            <a:stCxn id="49" idx="3"/>
            <a:endCxn id="61" idx="4"/>
          </p:cNvCxnSpPr>
          <p:nvPr/>
        </p:nvCxnSpPr>
        <p:spPr>
          <a:xfrm flipH="1" flipV="1">
            <a:off x="4113511" y="3285201"/>
            <a:ext cx="3113" cy="492033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CACF1ACF-67B5-4EAD-973F-68D0523FC9BC}"/>
                  </a:ext>
                </a:extLst>
              </p:cNvPr>
              <p:cNvSpPr txBox="1"/>
              <p:nvPr/>
            </p:nvSpPr>
            <p:spPr>
              <a:xfrm>
                <a:off x="7115541" y="2831813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CACF1ACF-67B5-4EAD-973F-68D0523FC9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5541" y="2831813"/>
                <a:ext cx="651312" cy="369332"/>
              </a:xfrm>
              <a:prstGeom prst="rect">
                <a:avLst/>
              </a:prstGeom>
              <a:blipFill>
                <a:blip r:embed="rId7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TextBox 75">
            <a:extLst>
              <a:ext uri="{FF2B5EF4-FFF2-40B4-BE49-F238E27FC236}">
                <a16:creationId xmlns:a16="http://schemas.microsoft.com/office/drawing/2014/main" id="{2368C037-5181-4A57-BE27-5AF1BFFA74A5}"/>
              </a:ext>
            </a:extLst>
          </p:cNvPr>
          <p:cNvSpPr txBox="1"/>
          <p:nvPr/>
        </p:nvSpPr>
        <p:spPr>
          <a:xfrm>
            <a:off x="3752055" y="2854335"/>
            <a:ext cx="347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932052-B4A6-47EA-9540-41E13D200EB6}"/>
              </a:ext>
            </a:extLst>
          </p:cNvPr>
          <p:cNvSpPr txBox="1"/>
          <p:nvPr/>
        </p:nvSpPr>
        <p:spPr>
          <a:xfrm>
            <a:off x="3858995" y="3155631"/>
            <a:ext cx="347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04CB4E4B-81FC-4BA7-8A56-820D56C0C702}"/>
                  </a:ext>
                </a:extLst>
              </p:cNvPr>
              <p:cNvSpPr txBox="1"/>
              <p:nvPr/>
            </p:nvSpPr>
            <p:spPr>
              <a:xfrm>
                <a:off x="998952" y="3338431"/>
                <a:ext cx="6513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04CB4E4B-81FC-4BA7-8A56-820D56C0C7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8952" y="3338431"/>
                <a:ext cx="651312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44582F54-B10A-4B78-85D5-00135829DD49}"/>
              </a:ext>
            </a:extLst>
          </p:cNvPr>
          <p:cNvCxnSpPr>
            <a:cxnSpLocks/>
            <a:stCxn id="39" idx="0"/>
            <a:endCxn id="110" idx="1"/>
          </p:cNvCxnSpPr>
          <p:nvPr/>
        </p:nvCxnSpPr>
        <p:spPr>
          <a:xfrm flipV="1">
            <a:off x="6246414" y="1799300"/>
            <a:ext cx="1946330" cy="916584"/>
          </a:xfrm>
          <a:prstGeom prst="straightConnector1">
            <a:avLst/>
          </a:prstGeom>
          <a:ln w="63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B6C0205C-4EAB-4BA8-93BA-4EF2196E1F8D}"/>
              </a:ext>
            </a:extLst>
          </p:cNvPr>
          <p:cNvCxnSpPr>
            <a:cxnSpLocks/>
            <a:stCxn id="99" idx="3"/>
            <a:endCxn id="106" idx="0"/>
          </p:cNvCxnSpPr>
          <p:nvPr/>
        </p:nvCxnSpPr>
        <p:spPr>
          <a:xfrm>
            <a:off x="8059970" y="4131799"/>
            <a:ext cx="1948787" cy="706782"/>
          </a:xfrm>
          <a:prstGeom prst="straightConnector1">
            <a:avLst/>
          </a:prstGeom>
          <a:ln w="63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Content Placeholder 2">
            <a:extLst>
              <a:ext uri="{FF2B5EF4-FFF2-40B4-BE49-F238E27FC236}">
                <a16:creationId xmlns:a16="http://schemas.microsoft.com/office/drawing/2014/main" id="{A3590140-C642-4D7A-BB9D-30CB4E5E4A59}"/>
              </a:ext>
            </a:extLst>
          </p:cNvPr>
          <p:cNvSpPr txBox="1">
            <a:spLocks/>
          </p:cNvSpPr>
          <p:nvPr/>
        </p:nvSpPr>
        <p:spPr>
          <a:xfrm>
            <a:off x="8169054" y="4838581"/>
            <a:ext cx="3679406" cy="914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Can track a specific speed</a:t>
            </a:r>
          </a:p>
          <a:p>
            <a:r>
              <a:rPr lang="en-US" dirty="0"/>
              <a:t>No need for pilot corrections</a:t>
            </a:r>
          </a:p>
        </p:txBody>
      </p:sp>
      <p:sp>
        <p:nvSpPr>
          <p:cNvPr id="110" name="Content Placeholder 2">
            <a:extLst>
              <a:ext uri="{FF2B5EF4-FFF2-40B4-BE49-F238E27FC236}">
                <a16:creationId xmlns:a16="http://schemas.microsoft.com/office/drawing/2014/main" id="{5072EB14-41BA-48F5-950B-112EA864E4D8}"/>
              </a:ext>
            </a:extLst>
          </p:cNvPr>
          <p:cNvSpPr txBox="1">
            <a:spLocks/>
          </p:cNvSpPr>
          <p:nvPr/>
        </p:nvSpPr>
        <p:spPr>
          <a:xfrm>
            <a:off x="8192744" y="1342099"/>
            <a:ext cx="3260306" cy="914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 Tracking Performance</a:t>
            </a:r>
          </a:p>
          <a:p>
            <a:r>
              <a:rPr lang="en-US" dirty="0"/>
              <a:t>Constant pilot corrections</a:t>
            </a:r>
          </a:p>
        </p:txBody>
      </p:sp>
      <p:sp>
        <p:nvSpPr>
          <p:cNvPr id="119" name="Title 1">
            <a:extLst>
              <a:ext uri="{FF2B5EF4-FFF2-40B4-BE49-F238E27FC236}">
                <a16:creationId xmlns:a16="http://schemas.microsoft.com/office/drawing/2014/main" id="{692E6364-7C98-43C3-9485-8E0D38F10C83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Control Design (Vertical Speed Autopilot)</a:t>
            </a:r>
          </a:p>
        </p:txBody>
      </p:sp>
    </p:spTree>
    <p:extLst>
      <p:ext uri="{BB962C8B-B14F-4D97-AF65-F5344CB8AC3E}">
        <p14:creationId xmlns:p14="http://schemas.microsoft.com/office/powerpoint/2010/main" val="28613020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F29AB5-FCC2-4AEF-A75C-885D0FE9C67E}"/>
              </a:ext>
            </a:extLst>
          </p:cNvPr>
          <p:cNvSpPr txBox="1"/>
          <p:nvPr/>
        </p:nvSpPr>
        <p:spPr>
          <a:xfrm>
            <a:off x="603325" y="1474686"/>
            <a:ext cx="9746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Navigation</a:t>
            </a:r>
            <a:r>
              <a:rPr lang="en-US" dirty="0"/>
              <a:t> is the science of defining the current </a:t>
            </a:r>
            <a:r>
              <a:rPr lang="en-US" b="1" dirty="0"/>
              <a:t>position</a:t>
            </a:r>
            <a:r>
              <a:rPr lang="en-US" dirty="0"/>
              <a:t>, </a:t>
            </a:r>
            <a:r>
              <a:rPr lang="en-US" b="1" dirty="0"/>
              <a:t>velocity</a:t>
            </a:r>
            <a:r>
              <a:rPr lang="en-US" dirty="0"/>
              <a:t> and </a:t>
            </a:r>
            <a:r>
              <a:rPr lang="en-US" b="1" dirty="0"/>
              <a:t>attitude</a:t>
            </a:r>
            <a:r>
              <a:rPr lang="en-US" dirty="0"/>
              <a:t> of the vehicle.  Historically this has concentrated on position only using a combination of: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E003DF-A666-4AA0-9C73-4EB3A1149C88}"/>
              </a:ext>
            </a:extLst>
          </p:cNvPr>
          <p:cNvSpPr/>
          <p:nvPr/>
        </p:nvSpPr>
        <p:spPr>
          <a:xfrm>
            <a:off x="672529" y="2393386"/>
            <a:ext cx="1933876" cy="495533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Position Fixing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00E458-5706-41D3-808C-6A49D6F602E3}"/>
              </a:ext>
            </a:extLst>
          </p:cNvPr>
          <p:cNvSpPr/>
          <p:nvPr/>
        </p:nvSpPr>
        <p:spPr>
          <a:xfrm>
            <a:off x="668396" y="4152097"/>
            <a:ext cx="1933876" cy="495533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Dead-reckoning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5F81FB-E19D-491A-9B79-0C852E49384A}"/>
              </a:ext>
            </a:extLst>
          </p:cNvPr>
          <p:cNvSpPr/>
          <p:nvPr/>
        </p:nvSpPr>
        <p:spPr>
          <a:xfrm>
            <a:off x="10779735" y="2952427"/>
            <a:ext cx="9144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Delay 10">
            <a:extLst>
              <a:ext uri="{FF2B5EF4-FFF2-40B4-BE49-F238E27FC236}">
                <a16:creationId xmlns:a16="http://schemas.microsoft.com/office/drawing/2014/main" id="{F7273D4D-BBDF-4C59-BF56-489C13B3B58A}"/>
              </a:ext>
            </a:extLst>
          </p:cNvPr>
          <p:cNvSpPr/>
          <p:nvPr/>
        </p:nvSpPr>
        <p:spPr>
          <a:xfrm rot="16200000">
            <a:off x="10734015" y="2769547"/>
            <a:ext cx="182880" cy="182880"/>
          </a:xfrm>
          <a:prstGeom prst="flowChartDela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286541-1AA8-4D2D-941B-378C0C5DE0CA}"/>
              </a:ext>
            </a:extLst>
          </p:cNvPr>
          <p:cNvSpPr/>
          <p:nvPr/>
        </p:nvSpPr>
        <p:spPr>
          <a:xfrm>
            <a:off x="9700102" y="2309746"/>
            <a:ext cx="9144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owchart: Delay 12">
            <a:extLst>
              <a:ext uri="{FF2B5EF4-FFF2-40B4-BE49-F238E27FC236}">
                <a16:creationId xmlns:a16="http://schemas.microsoft.com/office/drawing/2014/main" id="{9F4C8C34-50A2-4E3F-A4F5-07B8BA2FC674}"/>
              </a:ext>
            </a:extLst>
          </p:cNvPr>
          <p:cNvSpPr/>
          <p:nvPr/>
        </p:nvSpPr>
        <p:spPr>
          <a:xfrm rot="16200000">
            <a:off x="9654382" y="2126866"/>
            <a:ext cx="182880" cy="182880"/>
          </a:xfrm>
          <a:prstGeom prst="flowChartDela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22FFED9-1356-46E6-8092-AFB0E478D2D5}"/>
              </a:ext>
            </a:extLst>
          </p:cNvPr>
          <p:cNvSpPr/>
          <p:nvPr/>
        </p:nvSpPr>
        <p:spPr>
          <a:xfrm>
            <a:off x="10201418" y="3954129"/>
            <a:ext cx="9144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Delay 14">
            <a:extLst>
              <a:ext uri="{FF2B5EF4-FFF2-40B4-BE49-F238E27FC236}">
                <a16:creationId xmlns:a16="http://schemas.microsoft.com/office/drawing/2014/main" id="{48BF8014-C263-434B-8B63-6EDAA5512E64}"/>
              </a:ext>
            </a:extLst>
          </p:cNvPr>
          <p:cNvSpPr/>
          <p:nvPr/>
        </p:nvSpPr>
        <p:spPr>
          <a:xfrm rot="16200000">
            <a:off x="10155698" y="3771249"/>
            <a:ext cx="182880" cy="182880"/>
          </a:xfrm>
          <a:prstGeom prst="flowChartDela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miley Face 16">
            <a:extLst>
              <a:ext uri="{FF2B5EF4-FFF2-40B4-BE49-F238E27FC236}">
                <a16:creationId xmlns:a16="http://schemas.microsoft.com/office/drawing/2014/main" id="{6E28D4AC-7AC1-4B01-AE4A-6DD79E535405}"/>
              </a:ext>
            </a:extLst>
          </p:cNvPr>
          <p:cNvSpPr/>
          <p:nvPr/>
        </p:nvSpPr>
        <p:spPr>
          <a:xfrm>
            <a:off x="7975976" y="3245749"/>
            <a:ext cx="228600" cy="228600"/>
          </a:xfrm>
          <a:prstGeom prst="smileyFac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2C4973D-47AB-49CD-8E6A-4C1002D14BB0}"/>
              </a:ext>
            </a:extLst>
          </p:cNvPr>
          <p:cNvCxnSpPr>
            <a:stCxn id="12" idx="1"/>
            <a:endCxn id="17" idx="7"/>
          </p:cNvCxnSpPr>
          <p:nvPr/>
        </p:nvCxnSpPr>
        <p:spPr>
          <a:xfrm flipH="1">
            <a:off x="8171098" y="2401186"/>
            <a:ext cx="1529004" cy="8780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53FA4DC-0BC3-4952-A196-150425AB3CF8}"/>
              </a:ext>
            </a:extLst>
          </p:cNvPr>
          <p:cNvCxnSpPr>
            <a:cxnSpLocks/>
            <a:stCxn id="10" idx="1"/>
            <a:endCxn id="17" idx="6"/>
          </p:cNvCxnSpPr>
          <p:nvPr/>
        </p:nvCxnSpPr>
        <p:spPr>
          <a:xfrm flipH="1">
            <a:off x="8204576" y="3043867"/>
            <a:ext cx="2575159" cy="3161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6EC0A94-8195-4CDC-8749-E094C2B01974}"/>
              </a:ext>
            </a:extLst>
          </p:cNvPr>
          <p:cNvCxnSpPr>
            <a:cxnSpLocks/>
            <a:stCxn id="15" idx="0"/>
            <a:endCxn id="17" idx="5"/>
          </p:cNvCxnSpPr>
          <p:nvPr/>
        </p:nvCxnSpPr>
        <p:spPr>
          <a:xfrm flipH="1" flipV="1">
            <a:off x="8171098" y="3440871"/>
            <a:ext cx="1984600" cy="421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9E318FEA-3B0D-434E-9A94-64E6689E14CA}"/>
              </a:ext>
            </a:extLst>
          </p:cNvPr>
          <p:cNvSpPr/>
          <p:nvPr/>
        </p:nvSpPr>
        <p:spPr>
          <a:xfrm>
            <a:off x="9492155" y="1983901"/>
            <a:ext cx="1715102" cy="2467386"/>
          </a:xfrm>
          <a:prstGeom prst="rect">
            <a:avLst/>
          </a:prstGeom>
          <a:noFill/>
          <a:ln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52B314C-1C14-4BCC-8A85-60141BAAC588}"/>
              </a:ext>
            </a:extLst>
          </p:cNvPr>
          <p:cNvSpPr txBox="1"/>
          <p:nvPr/>
        </p:nvSpPr>
        <p:spPr>
          <a:xfrm>
            <a:off x="10464708" y="1235939"/>
            <a:ext cx="904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Known Positions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763194-926D-4DA3-891E-094BB9074F2B}"/>
              </a:ext>
            </a:extLst>
          </p:cNvPr>
          <p:cNvCxnSpPr>
            <a:cxnSpLocks/>
            <a:stCxn id="30" idx="2"/>
            <a:endCxn id="29" idx="0"/>
          </p:cNvCxnSpPr>
          <p:nvPr/>
        </p:nvCxnSpPr>
        <p:spPr>
          <a:xfrm flipH="1">
            <a:off x="10349706" y="1759159"/>
            <a:ext cx="567189" cy="22474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miley Face 34">
            <a:extLst>
              <a:ext uri="{FF2B5EF4-FFF2-40B4-BE49-F238E27FC236}">
                <a16:creationId xmlns:a16="http://schemas.microsoft.com/office/drawing/2014/main" id="{419C56EB-4B35-41DC-95B6-5605D1D41D6E}"/>
              </a:ext>
            </a:extLst>
          </p:cNvPr>
          <p:cNvSpPr/>
          <p:nvPr/>
        </p:nvSpPr>
        <p:spPr>
          <a:xfrm>
            <a:off x="7352412" y="5494597"/>
            <a:ext cx="228600" cy="228600"/>
          </a:xfrm>
          <a:prstGeom prst="smileyFac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6DF2A29-CB55-45C1-B72F-980C80968107}"/>
              </a:ext>
            </a:extLst>
          </p:cNvPr>
          <p:cNvCxnSpPr>
            <a:stCxn id="35" idx="6"/>
          </p:cNvCxnSpPr>
          <p:nvPr/>
        </p:nvCxnSpPr>
        <p:spPr>
          <a:xfrm>
            <a:off x="7581012" y="5608897"/>
            <a:ext cx="2500564" cy="13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3795E861-559B-45C4-97F8-3C54FCA42022}"/>
              </a:ext>
            </a:extLst>
          </p:cNvPr>
          <p:cNvSpPr/>
          <p:nvPr/>
        </p:nvSpPr>
        <p:spPr>
          <a:xfrm>
            <a:off x="7581012" y="5127634"/>
            <a:ext cx="2542237" cy="481263"/>
          </a:xfrm>
          <a:custGeom>
            <a:avLst/>
            <a:gdLst>
              <a:gd name="connsiteX0" fmla="*/ 0 w 2542237"/>
              <a:gd name="connsiteY0" fmla="*/ 481263 h 481263"/>
              <a:gd name="connsiteX1" fmla="*/ 144379 w 2542237"/>
              <a:gd name="connsiteY1" fmla="*/ 481263 h 481263"/>
              <a:gd name="connsiteX2" fmla="*/ 1183908 w 2542237"/>
              <a:gd name="connsiteY2" fmla="*/ 394636 h 481263"/>
              <a:gd name="connsiteX3" fmla="*/ 1751798 w 2542237"/>
              <a:gd name="connsiteY3" fmla="*/ 182880 h 481263"/>
              <a:gd name="connsiteX4" fmla="*/ 2079057 w 2542237"/>
              <a:gd name="connsiteY4" fmla="*/ 375385 h 481263"/>
              <a:gd name="connsiteX5" fmla="*/ 2541070 w 2542237"/>
              <a:gd name="connsiteY5" fmla="*/ 0 h 481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42237" h="481263">
                <a:moveTo>
                  <a:pt x="0" y="481263"/>
                </a:moveTo>
                <a:lnTo>
                  <a:pt x="144379" y="481263"/>
                </a:lnTo>
                <a:cubicBezTo>
                  <a:pt x="341697" y="466825"/>
                  <a:pt x="916005" y="444366"/>
                  <a:pt x="1183908" y="394636"/>
                </a:cubicBezTo>
                <a:cubicBezTo>
                  <a:pt x="1451811" y="344906"/>
                  <a:pt x="1602607" y="186088"/>
                  <a:pt x="1751798" y="182880"/>
                </a:cubicBezTo>
                <a:cubicBezTo>
                  <a:pt x="1900989" y="179672"/>
                  <a:pt x="1947512" y="405865"/>
                  <a:pt x="2079057" y="375385"/>
                </a:cubicBezTo>
                <a:cubicBezTo>
                  <a:pt x="2210602" y="344905"/>
                  <a:pt x="2565133" y="77002"/>
                  <a:pt x="2541070" y="0"/>
                </a:cubicBezTo>
              </a:path>
            </a:pathLst>
          </a:cu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BE35145-4E0C-4716-8051-B057DB82F20F}"/>
              </a:ext>
            </a:extLst>
          </p:cNvPr>
          <p:cNvSpPr/>
          <p:nvPr/>
        </p:nvSpPr>
        <p:spPr>
          <a:xfrm flipV="1">
            <a:off x="7581012" y="5608896"/>
            <a:ext cx="2025061" cy="661683"/>
          </a:xfrm>
          <a:custGeom>
            <a:avLst/>
            <a:gdLst>
              <a:gd name="connsiteX0" fmla="*/ 0 w 2542237"/>
              <a:gd name="connsiteY0" fmla="*/ 481263 h 481263"/>
              <a:gd name="connsiteX1" fmla="*/ 144379 w 2542237"/>
              <a:gd name="connsiteY1" fmla="*/ 481263 h 481263"/>
              <a:gd name="connsiteX2" fmla="*/ 1183908 w 2542237"/>
              <a:gd name="connsiteY2" fmla="*/ 394636 h 481263"/>
              <a:gd name="connsiteX3" fmla="*/ 1751798 w 2542237"/>
              <a:gd name="connsiteY3" fmla="*/ 182880 h 481263"/>
              <a:gd name="connsiteX4" fmla="*/ 2079057 w 2542237"/>
              <a:gd name="connsiteY4" fmla="*/ 375385 h 481263"/>
              <a:gd name="connsiteX5" fmla="*/ 2541070 w 2542237"/>
              <a:gd name="connsiteY5" fmla="*/ 0 h 481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42237" h="481263">
                <a:moveTo>
                  <a:pt x="0" y="481263"/>
                </a:moveTo>
                <a:lnTo>
                  <a:pt x="144379" y="481263"/>
                </a:lnTo>
                <a:cubicBezTo>
                  <a:pt x="341697" y="466825"/>
                  <a:pt x="916005" y="444366"/>
                  <a:pt x="1183908" y="394636"/>
                </a:cubicBezTo>
                <a:cubicBezTo>
                  <a:pt x="1451811" y="344906"/>
                  <a:pt x="1602607" y="186088"/>
                  <a:pt x="1751798" y="182880"/>
                </a:cubicBezTo>
                <a:cubicBezTo>
                  <a:pt x="1900989" y="179672"/>
                  <a:pt x="1947512" y="405865"/>
                  <a:pt x="2079057" y="375385"/>
                </a:cubicBezTo>
                <a:cubicBezTo>
                  <a:pt x="2210602" y="344905"/>
                  <a:pt x="2565133" y="77002"/>
                  <a:pt x="2541070" y="0"/>
                </a:cubicBezTo>
              </a:path>
            </a:pathLst>
          </a:cu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814A26-406C-4B06-BF71-AC7239F4158D}"/>
              </a:ext>
            </a:extLst>
          </p:cNvPr>
          <p:cNvSpPr txBox="1"/>
          <p:nvPr/>
        </p:nvSpPr>
        <p:spPr>
          <a:xfrm>
            <a:off x="10436820" y="5934585"/>
            <a:ext cx="626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True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A10E321-4E66-4597-A87A-E1469FF0E3A9}"/>
              </a:ext>
            </a:extLst>
          </p:cNvPr>
          <p:cNvCxnSpPr>
            <a:cxnSpLocks/>
            <a:stCxn id="42" idx="1"/>
          </p:cNvCxnSpPr>
          <p:nvPr/>
        </p:nvCxnSpPr>
        <p:spPr>
          <a:xfrm flipH="1" flipV="1">
            <a:off x="10069326" y="5608898"/>
            <a:ext cx="367494" cy="47957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3FA46CA-5C60-4D8F-A7C2-AA777F8A95A8}"/>
              </a:ext>
            </a:extLst>
          </p:cNvPr>
          <p:cNvSpPr txBox="1"/>
          <p:nvPr/>
        </p:nvSpPr>
        <p:spPr>
          <a:xfrm>
            <a:off x="8780247" y="4738562"/>
            <a:ext cx="8662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Guess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C2DCB33-9322-4824-A3B1-E43C2497B389}"/>
              </a:ext>
            </a:extLst>
          </p:cNvPr>
          <p:cNvCxnSpPr>
            <a:cxnSpLocks/>
            <a:stCxn id="46" idx="2"/>
            <a:endCxn id="40" idx="5"/>
          </p:cNvCxnSpPr>
          <p:nvPr/>
        </p:nvCxnSpPr>
        <p:spPr>
          <a:xfrm>
            <a:off x="9213384" y="5046339"/>
            <a:ext cx="908698" cy="8129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246D859-13D0-4EE3-9ECF-C1186A7089B2}"/>
              </a:ext>
            </a:extLst>
          </p:cNvPr>
          <p:cNvCxnSpPr>
            <a:cxnSpLocks/>
            <a:stCxn id="46" idx="2"/>
            <a:endCxn id="41" idx="5"/>
          </p:cNvCxnSpPr>
          <p:nvPr/>
        </p:nvCxnSpPr>
        <p:spPr>
          <a:xfrm>
            <a:off x="9213384" y="5046339"/>
            <a:ext cx="391759" cy="122424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Content Placeholder 2">
            <a:extLst>
              <a:ext uri="{FF2B5EF4-FFF2-40B4-BE49-F238E27FC236}">
                <a16:creationId xmlns:a16="http://schemas.microsoft.com/office/drawing/2014/main" id="{6E060529-C7FC-43FB-B58A-CD228851C384}"/>
              </a:ext>
            </a:extLst>
          </p:cNvPr>
          <p:cNvSpPr txBox="1">
            <a:spLocks/>
          </p:cNvSpPr>
          <p:nvPr/>
        </p:nvSpPr>
        <p:spPr>
          <a:xfrm>
            <a:off x="668396" y="4647630"/>
            <a:ext cx="6470163" cy="1594732"/>
          </a:xfrm>
          <a:prstGeom prst="rect">
            <a:avLst/>
          </a:prstGeom>
          <a:ln w="19050">
            <a:solidFill>
              <a:schemeClr val="accent6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Navigation between fixes using measures of direction and speed:  </a:t>
            </a:r>
          </a:p>
          <a:p>
            <a:r>
              <a:rPr lang="en-US" sz="1600" b="1" dirty="0"/>
              <a:t>Compass </a:t>
            </a:r>
          </a:p>
          <a:p>
            <a:r>
              <a:rPr lang="en-US" sz="1600" b="1" dirty="0"/>
              <a:t>Measurement of speed (‘knots’) </a:t>
            </a:r>
          </a:p>
          <a:p>
            <a:pPr marL="0" indent="0">
              <a:buNone/>
            </a:pPr>
            <a:r>
              <a:rPr lang="en-US" sz="1600" b="1" dirty="0"/>
              <a:t>Measurement relative to reference - use of sea speed tables.</a:t>
            </a:r>
          </a:p>
        </p:txBody>
      </p:sp>
      <p:sp>
        <p:nvSpPr>
          <p:cNvPr id="63" name="Content Placeholder 2">
            <a:extLst>
              <a:ext uri="{FF2B5EF4-FFF2-40B4-BE49-F238E27FC236}">
                <a16:creationId xmlns:a16="http://schemas.microsoft.com/office/drawing/2014/main" id="{73E99231-9BC6-4720-A68E-6463D1427956}"/>
              </a:ext>
            </a:extLst>
          </p:cNvPr>
          <p:cNvSpPr txBox="1">
            <a:spLocks/>
          </p:cNvSpPr>
          <p:nvPr/>
        </p:nvSpPr>
        <p:spPr>
          <a:xfrm>
            <a:off x="668396" y="2888919"/>
            <a:ext cx="6470163" cy="878041"/>
          </a:xfrm>
          <a:prstGeom prst="rect">
            <a:avLst/>
          </a:prstGeom>
          <a:ln w="19050">
            <a:solidFill>
              <a:schemeClr val="accent6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Land fixing by compass bearing.  Sea fixing by observations of the sun (e.g. use of Sextant, marine ‘watch’ – John Harrison).</a:t>
            </a:r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5127870C-EF93-4E7E-8C7F-919F2A882DB4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Earth Navigation: History</a:t>
            </a:r>
          </a:p>
        </p:txBody>
      </p:sp>
    </p:spTree>
    <p:extLst>
      <p:ext uri="{BB962C8B-B14F-4D97-AF65-F5344CB8AC3E}">
        <p14:creationId xmlns:p14="http://schemas.microsoft.com/office/powerpoint/2010/main" val="2202636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0FE802B-EDA2-4EBD-A4FE-0676F77AAD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796" y="1636713"/>
            <a:ext cx="2701299" cy="125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3C70805-28EB-492B-B7F2-17C7FA990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4324" y="3131099"/>
            <a:ext cx="2870245" cy="2946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9C8DD87-9F81-4918-8A1B-7EFD62AF0C07}"/>
              </a:ext>
            </a:extLst>
          </p:cNvPr>
          <p:cNvSpPr txBox="1">
            <a:spLocks/>
          </p:cNvSpPr>
          <p:nvPr/>
        </p:nvSpPr>
        <p:spPr>
          <a:xfrm>
            <a:off x="4703935" y="1383036"/>
            <a:ext cx="3808941" cy="5029200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accent1"/>
                </a:solidFill>
              </a:rPr>
              <a:t>Components</a:t>
            </a:r>
            <a:r>
              <a:rPr lang="en-US" sz="1200" dirty="0">
                <a:solidFill>
                  <a:schemeClr val="tx1"/>
                </a:solidFill>
              </a:rPr>
              <a:t>  </a:t>
            </a:r>
          </a:p>
          <a:p>
            <a:pPr marL="0" indent="0"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200" dirty="0">
                <a:solidFill>
                  <a:schemeClr val="tx1"/>
                </a:solidFill>
              </a:rPr>
              <a:t>‘Dead-reckoning’ systems:  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Inertial Navigation System (INS)  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200" dirty="0">
                <a:solidFill>
                  <a:schemeClr val="tx1"/>
                </a:solidFill>
              </a:rPr>
              <a:t>Relative Navigation (aids to DR):  </a:t>
            </a:r>
          </a:p>
          <a:p>
            <a:r>
              <a:rPr lang="en-US" sz="1200" dirty="0">
                <a:solidFill>
                  <a:schemeClr val="tx1"/>
                </a:solidFill>
              </a:rPr>
              <a:t>Doppler radar  </a:t>
            </a:r>
          </a:p>
          <a:p>
            <a:r>
              <a:rPr lang="en-US" sz="1200" dirty="0">
                <a:solidFill>
                  <a:schemeClr val="tx1"/>
                </a:solidFill>
              </a:rPr>
              <a:t>Terrain aiding (TERPROM)  </a:t>
            </a:r>
          </a:p>
          <a:p>
            <a:r>
              <a:rPr lang="en-US" sz="1200" dirty="0">
                <a:solidFill>
                  <a:schemeClr val="tx1"/>
                </a:solidFill>
              </a:rPr>
              <a:t>Image Based Navigation (IBN)  </a:t>
            </a:r>
          </a:p>
          <a:p>
            <a:r>
              <a:rPr lang="en-US" sz="1200" dirty="0">
                <a:solidFill>
                  <a:schemeClr val="tx1"/>
                </a:solidFill>
              </a:rPr>
              <a:t>Collaborative Navigation  </a:t>
            </a:r>
          </a:p>
          <a:p>
            <a:r>
              <a:rPr lang="en-US" sz="1200" dirty="0">
                <a:solidFill>
                  <a:schemeClr val="tx1"/>
                </a:solidFill>
              </a:rPr>
              <a:t>Timing and Synchronization  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200" dirty="0">
                <a:solidFill>
                  <a:schemeClr val="tx1"/>
                </a:solidFill>
              </a:rPr>
              <a:t>Absolute Navigation (position fixes): </a:t>
            </a:r>
          </a:p>
          <a:p>
            <a:r>
              <a:rPr lang="en-US" sz="1200" dirty="0">
                <a:solidFill>
                  <a:schemeClr val="tx1"/>
                </a:solidFill>
              </a:rPr>
              <a:t>Radio Navigation (TACAN/VOR/DME) </a:t>
            </a:r>
          </a:p>
          <a:p>
            <a:r>
              <a:rPr lang="en-US" sz="1200" dirty="0">
                <a:solidFill>
                  <a:schemeClr val="tx1"/>
                </a:solidFill>
              </a:rPr>
              <a:t>Signals of opportunity (planned and opportunistic) </a:t>
            </a:r>
          </a:p>
          <a:p>
            <a:r>
              <a:rPr lang="en-US" sz="1200" dirty="0">
                <a:solidFill>
                  <a:schemeClr val="tx1"/>
                </a:solidFill>
              </a:rPr>
              <a:t>Satellite systems (GNSS/GLONASS, Galileo, </a:t>
            </a:r>
            <a:r>
              <a:rPr lang="en-US" sz="1200" dirty="0" err="1">
                <a:solidFill>
                  <a:schemeClr val="tx1"/>
                </a:solidFill>
              </a:rPr>
              <a:t>Beidou</a:t>
            </a:r>
            <a:r>
              <a:rPr lang="en-US" sz="1200" dirty="0">
                <a:solidFill>
                  <a:schemeClr val="tx1"/>
                </a:solidFill>
              </a:rPr>
              <a:t>) </a:t>
            </a:r>
          </a:p>
          <a:p>
            <a:r>
              <a:rPr lang="en-US" sz="1200" dirty="0">
                <a:solidFill>
                  <a:schemeClr val="tx1"/>
                </a:solidFill>
              </a:rPr>
              <a:t>IBN and Imaging systems, IR &amp; EO (SMAC) </a:t>
            </a:r>
          </a:p>
          <a:p>
            <a:r>
              <a:rPr lang="en-US" sz="1200" dirty="0">
                <a:solidFill>
                  <a:schemeClr val="tx1"/>
                </a:solidFill>
              </a:rPr>
              <a:t>Terrain aiding (TERPROM)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C449F71-ADAD-40EA-85AD-F281781AD15A}"/>
              </a:ext>
            </a:extLst>
          </p:cNvPr>
          <p:cNvSpPr txBox="1">
            <a:spLocks/>
          </p:cNvSpPr>
          <p:nvPr/>
        </p:nvSpPr>
        <p:spPr>
          <a:xfrm>
            <a:off x="510126" y="1383668"/>
            <a:ext cx="3808941" cy="5029200"/>
          </a:xfrm>
          <a:prstGeom prst="rect">
            <a:avLst/>
          </a:prstGeom>
          <a:ln w="28575">
            <a:solidFill>
              <a:schemeClr val="accent6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</a:rPr>
              <a:t>Requirements</a:t>
            </a:r>
            <a:endParaRPr lang="en-US" sz="1400" b="1" dirty="0">
              <a:solidFill>
                <a:schemeClr val="accent6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Ideal system requirements: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Low cost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High accuracy and reliability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Small size and weight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Low power consumption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Modular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Ease of operation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Robust to threats  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Outputs of: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Position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Velocity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Attitude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Accuracy estimates </a:t>
            </a:r>
          </a:p>
          <a:p>
            <a:pPr>
              <a:buClr>
                <a:schemeClr val="accent6"/>
              </a:buClr>
            </a:pPr>
            <a:r>
              <a:rPr lang="en-US" sz="1400" dirty="0">
                <a:solidFill>
                  <a:schemeClr val="tx1"/>
                </a:solidFill>
              </a:rPr>
              <a:t>Timing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56B6E26-CE26-438F-80D0-3B38995E56B6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Modern Navigation Systems</a:t>
            </a:r>
          </a:p>
        </p:txBody>
      </p:sp>
    </p:spTree>
    <p:extLst>
      <p:ext uri="{BB962C8B-B14F-4D97-AF65-F5344CB8AC3E}">
        <p14:creationId xmlns:p14="http://schemas.microsoft.com/office/powerpoint/2010/main" val="788136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5668CF-A3A8-4EE8-9B7A-A3078DC61BFF}"/>
              </a:ext>
            </a:extLst>
          </p:cNvPr>
          <p:cNvSpPr/>
          <p:nvPr/>
        </p:nvSpPr>
        <p:spPr>
          <a:xfrm>
            <a:off x="1828800" y="4148488"/>
            <a:ext cx="8133347" cy="2375562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5DB7194F-02DA-496B-B234-18B208A87A28}"/>
                  </a:ext>
                </a:extLst>
              </p:cNvPr>
              <p:cNvSpPr/>
              <p:nvPr/>
            </p:nvSpPr>
            <p:spPr>
              <a:xfrm>
                <a:off x="6585685" y="4568929"/>
                <a:ext cx="457200" cy="457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ʃ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5DB7194F-02DA-496B-B234-18B208A87A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5685" y="4568929"/>
                <a:ext cx="457200" cy="457200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AF26AF9E-5A4A-441D-9B2A-F75A3A5BD574}"/>
                  </a:ext>
                </a:extLst>
              </p:cNvPr>
              <p:cNvSpPr/>
              <p:nvPr/>
            </p:nvSpPr>
            <p:spPr>
              <a:xfrm>
                <a:off x="3263365" y="5634457"/>
                <a:ext cx="457200" cy="457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ʃ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AF26AF9E-5A4A-441D-9B2A-F75A3A5BD5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3365" y="5634457"/>
                <a:ext cx="457200" cy="457200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4648FA5-6773-488D-A8C0-7AAB2966104E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6814285" y="3740022"/>
            <a:ext cx="0" cy="82890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317146-EDA1-4A14-BB42-1CF7AAB1A073}"/>
              </a:ext>
            </a:extLst>
          </p:cNvPr>
          <p:cNvCxnSpPr>
            <a:cxnSpLocks/>
            <a:endCxn id="18" idx="3"/>
          </p:cNvCxnSpPr>
          <p:nvPr/>
        </p:nvCxnSpPr>
        <p:spPr>
          <a:xfrm flipH="1">
            <a:off x="7408645" y="5860181"/>
            <a:ext cx="342940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273A7FD-9E83-46BA-BCC3-28CC8D10EF32}"/>
              </a:ext>
            </a:extLst>
          </p:cNvPr>
          <p:cNvSpPr/>
          <p:nvPr/>
        </p:nvSpPr>
        <p:spPr>
          <a:xfrm>
            <a:off x="6219925" y="5402981"/>
            <a:ext cx="1188720" cy="9144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Transform into Navigation Axes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1C3FE79-E9E2-42C7-BE9D-BDD115F7798A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>
            <a:off x="6814285" y="5026129"/>
            <a:ext cx="0" cy="37685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073C8D8-6AAF-4BC5-AA26-6365112BC700}"/>
              </a:ext>
            </a:extLst>
          </p:cNvPr>
          <p:cNvCxnSpPr>
            <a:cxnSpLocks/>
            <a:stCxn id="18" idx="1"/>
            <a:endCxn id="43" idx="6"/>
          </p:cNvCxnSpPr>
          <p:nvPr/>
        </p:nvCxnSpPr>
        <p:spPr>
          <a:xfrm flipH="1">
            <a:off x="5739865" y="5860181"/>
            <a:ext cx="48006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F96CB67F-7411-4247-A6D1-9B29197262BC}"/>
                  </a:ext>
                </a:extLst>
              </p:cNvPr>
              <p:cNvSpPr/>
              <p:nvPr/>
            </p:nvSpPr>
            <p:spPr>
              <a:xfrm>
                <a:off x="4513045" y="5631581"/>
                <a:ext cx="457200" cy="457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ʃ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F96CB67F-7411-4247-A6D1-9B2919726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3045" y="5631581"/>
                <a:ext cx="457200" cy="457200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D30A7C-5F9C-4F97-8DDA-E3BB26DA3140}"/>
              </a:ext>
            </a:extLst>
          </p:cNvPr>
          <p:cNvCxnSpPr>
            <a:cxnSpLocks/>
            <a:stCxn id="29" idx="1"/>
            <a:endCxn id="9" idx="3"/>
          </p:cNvCxnSpPr>
          <p:nvPr/>
        </p:nvCxnSpPr>
        <p:spPr>
          <a:xfrm flipH="1">
            <a:off x="3720565" y="5860181"/>
            <a:ext cx="792480" cy="287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9FE7772-02D2-4745-9B0B-8AE64DFD1DD6}"/>
              </a:ext>
            </a:extLst>
          </p:cNvPr>
          <p:cNvCxnSpPr>
            <a:cxnSpLocks/>
          </p:cNvCxnSpPr>
          <p:nvPr/>
        </p:nvCxnSpPr>
        <p:spPr>
          <a:xfrm flipH="1">
            <a:off x="952901" y="5850357"/>
            <a:ext cx="2310464" cy="1204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519527A5-F85F-4F69-8273-A7F02D4C0871}"/>
              </a:ext>
            </a:extLst>
          </p:cNvPr>
          <p:cNvCxnSpPr>
            <a:cxnSpLocks/>
            <a:stCxn id="9" idx="1"/>
            <a:endCxn id="43" idx="0"/>
          </p:cNvCxnSpPr>
          <p:nvPr/>
        </p:nvCxnSpPr>
        <p:spPr>
          <a:xfrm rot="10800000" flipH="1">
            <a:off x="3263365" y="5745881"/>
            <a:ext cx="2362200" cy="117176"/>
          </a:xfrm>
          <a:prstGeom prst="bentConnector4">
            <a:avLst>
              <a:gd name="adj1" fmla="val -21086"/>
              <a:gd name="adj2" fmla="val 833759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lowchart: Or 42">
            <a:extLst>
              <a:ext uri="{FF2B5EF4-FFF2-40B4-BE49-F238E27FC236}">
                <a16:creationId xmlns:a16="http://schemas.microsoft.com/office/drawing/2014/main" id="{955116DF-55BD-4CEE-8020-6D87906C4354}"/>
              </a:ext>
            </a:extLst>
          </p:cNvPr>
          <p:cNvSpPr/>
          <p:nvPr/>
        </p:nvSpPr>
        <p:spPr>
          <a:xfrm>
            <a:off x="5511265" y="5745881"/>
            <a:ext cx="228600" cy="228600"/>
          </a:xfrm>
          <a:prstGeom prst="flowChar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D39766B-9515-41D2-9E62-45CC123A1A84}"/>
              </a:ext>
            </a:extLst>
          </p:cNvPr>
          <p:cNvCxnSpPr>
            <a:cxnSpLocks/>
            <a:stCxn id="43" idx="2"/>
            <a:endCxn id="29" idx="3"/>
          </p:cNvCxnSpPr>
          <p:nvPr/>
        </p:nvCxnSpPr>
        <p:spPr>
          <a:xfrm flipH="1">
            <a:off x="4970245" y="5860181"/>
            <a:ext cx="54102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0540AC29-F227-4DAA-8374-0FDCABB8F6F2}"/>
                  </a:ext>
                </a:extLst>
              </p:cNvPr>
              <p:cNvSpPr txBox="1"/>
              <p:nvPr/>
            </p:nvSpPr>
            <p:spPr>
              <a:xfrm>
                <a:off x="10048372" y="5420574"/>
                <a:ext cx="452388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𝑏𝑜𝑑𝑦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0540AC29-F227-4DAA-8374-0FDCABB8F6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48372" y="5420574"/>
                <a:ext cx="452388" cy="391261"/>
              </a:xfrm>
              <a:prstGeom prst="rect">
                <a:avLst/>
              </a:prstGeom>
              <a:blipFill>
                <a:blip r:embed="rId5"/>
                <a:stretch>
                  <a:fillRect r="-56000"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06D9DCC-F680-4853-BD44-FA18ADC5728D}"/>
                  </a:ext>
                </a:extLst>
              </p:cNvPr>
              <p:cNvSpPr txBox="1"/>
              <p:nvPr/>
            </p:nvSpPr>
            <p:spPr>
              <a:xfrm>
                <a:off x="6826316" y="3657684"/>
                <a:ext cx="452388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𝑏𝑜𝑑𝑦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06D9DCC-F680-4853-BD44-FA18ADC57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6316" y="3657684"/>
                <a:ext cx="452388" cy="391261"/>
              </a:xfrm>
              <a:prstGeom prst="rect">
                <a:avLst/>
              </a:prstGeom>
              <a:blipFill>
                <a:blip r:embed="rId6"/>
                <a:stretch>
                  <a:fillRect r="-66216"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TextBox 52">
            <a:extLst>
              <a:ext uri="{FF2B5EF4-FFF2-40B4-BE49-F238E27FC236}">
                <a16:creationId xmlns:a16="http://schemas.microsoft.com/office/drawing/2014/main" id="{15E40FAC-26CB-4FA5-A778-A640318ACBE3}"/>
              </a:ext>
            </a:extLst>
          </p:cNvPr>
          <p:cNvSpPr txBox="1"/>
          <p:nvPr/>
        </p:nvSpPr>
        <p:spPr>
          <a:xfrm>
            <a:off x="7934625" y="4343415"/>
            <a:ext cx="11357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Euler Angles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108F111-63DE-4949-9A33-9BC0150406F6}"/>
              </a:ext>
            </a:extLst>
          </p:cNvPr>
          <p:cNvCxnSpPr>
            <a:cxnSpLocks/>
            <a:stCxn id="6" idx="3"/>
            <a:endCxn id="53" idx="1"/>
          </p:cNvCxnSpPr>
          <p:nvPr/>
        </p:nvCxnSpPr>
        <p:spPr>
          <a:xfrm flipV="1">
            <a:off x="7042885" y="4497304"/>
            <a:ext cx="891740" cy="300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ADA487C7-BB54-4C89-AE3C-F642C307861B}"/>
              </a:ext>
            </a:extLst>
          </p:cNvPr>
          <p:cNvSpPr txBox="1"/>
          <p:nvPr/>
        </p:nvSpPr>
        <p:spPr>
          <a:xfrm>
            <a:off x="3300538" y="4580819"/>
            <a:ext cx="19496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Gravity Compensation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9BEA8BAF-7D48-46D2-AB19-97990029564F}"/>
                  </a:ext>
                </a:extLst>
              </p:cNvPr>
              <p:cNvSpPr txBox="1"/>
              <p:nvPr/>
            </p:nvSpPr>
            <p:spPr>
              <a:xfrm>
                <a:off x="3854917" y="5471796"/>
                <a:ext cx="452388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𝑏𝑜𝑑𝑦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9BEA8BAF-7D48-46D2-AB19-9799002956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4917" y="5471796"/>
                <a:ext cx="452388" cy="391261"/>
              </a:xfrm>
              <a:prstGeom prst="rect">
                <a:avLst/>
              </a:prstGeom>
              <a:blipFill>
                <a:blip r:embed="rId7"/>
                <a:stretch>
                  <a:fillRect r="-53333"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A7E43B7B-6EF3-4736-8223-BEC2855C135F}"/>
                  </a:ext>
                </a:extLst>
              </p:cNvPr>
              <p:cNvSpPr txBox="1"/>
              <p:nvPr/>
            </p:nvSpPr>
            <p:spPr>
              <a:xfrm>
                <a:off x="2048375" y="5462457"/>
                <a:ext cx="452388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𝑏𝑜𝑑𝑦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A7E43B7B-6EF3-4736-8223-BEC2855C13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8375" y="5462457"/>
                <a:ext cx="452388" cy="391261"/>
              </a:xfrm>
              <a:prstGeom prst="rect">
                <a:avLst/>
              </a:prstGeom>
              <a:blipFill>
                <a:blip r:embed="rId8"/>
                <a:stretch>
                  <a:fillRect r="-60811"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TextBox 63">
            <a:extLst>
              <a:ext uri="{FF2B5EF4-FFF2-40B4-BE49-F238E27FC236}">
                <a16:creationId xmlns:a16="http://schemas.microsoft.com/office/drawing/2014/main" id="{53E89CBB-8ED4-466B-AADF-76D7D00985A2}"/>
              </a:ext>
            </a:extLst>
          </p:cNvPr>
          <p:cNvSpPr txBox="1"/>
          <p:nvPr/>
        </p:nvSpPr>
        <p:spPr>
          <a:xfrm>
            <a:off x="1020274" y="5105716"/>
            <a:ext cx="8861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Position</a:t>
            </a:r>
          </a:p>
          <a:p>
            <a:r>
              <a:rPr lang="en-US" sz="1400" dirty="0"/>
              <a:t>Velocity</a:t>
            </a:r>
          </a:p>
          <a:p>
            <a:r>
              <a:rPr lang="en-US" sz="1400" dirty="0"/>
              <a:t>Attitude</a:t>
            </a:r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CBEED37F-70F8-465E-BFBD-C642095DC98C}"/>
              </a:ext>
            </a:extLst>
          </p:cNvPr>
          <p:cNvSpPr txBox="1">
            <a:spLocks/>
          </p:cNvSpPr>
          <p:nvPr/>
        </p:nvSpPr>
        <p:spPr>
          <a:xfrm>
            <a:off x="483067" y="1234499"/>
            <a:ext cx="10824811" cy="2740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Uses measurements of acceleration to calculate change in velocity and position by successive integration </a:t>
            </a:r>
          </a:p>
          <a:p>
            <a:r>
              <a:rPr lang="en-US" sz="1600" dirty="0"/>
              <a:t>INS contains 3 ACCELEROMETERS each of which measures acceleration in a single direction  </a:t>
            </a:r>
          </a:p>
          <a:p>
            <a:r>
              <a:rPr lang="en-US" sz="1600" dirty="0"/>
              <a:t>accelerometers notionally mounted such that these directions are perpendicular to each other (i.e. they form a ‘triad’) – usually mounted away from center of rotation and need to be transformed  </a:t>
            </a:r>
          </a:p>
          <a:p>
            <a:r>
              <a:rPr lang="en-US" sz="1600" dirty="0"/>
              <a:t>In order to navigate with respect to an inertial frame of reference we need to keep track of the directions in which the accelerometers are pointing  </a:t>
            </a:r>
          </a:p>
          <a:p>
            <a:r>
              <a:rPr lang="en-US" sz="1600" dirty="0"/>
              <a:t>INS therefore (normally) contains 3 GYROS each of which effectively measures the rotational movement about a single accelerometer axis</a:t>
            </a:r>
          </a:p>
        </p:txBody>
      </p:sp>
      <p:sp>
        <p:nvSpPr>
          <p:cNvPr id="68" name="Title 1">
            <a:extLst>
              <a:ext uri="{FF2B5EF4-FFF2-40B4-BE49-F238E27FC236}">
                <a16:creationId xmlns:a16="http://schemas.microsoft.com/office/drawing/2014/main" id="{5607B23B-829A-4E4E-8BCF-44B6246981F9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Inertial Navigation</a:t>
            </a:r>
          </a:p>
        </p:txBody>
      </p:sp>
    </p:spTree>
    <p:extLst>
      <p:ext uri="{BB962C8B-B14F-4D97-AF65-F5344CB8AC3E}">
        <p14:creationId xmlns:p14="http://schemas.microsoft.com/office/powerpoint/2010/main" val="22773617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0B1BEA8-A33E-444A-AEBA-B0B3AF122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768" y="1420122"/>
            <a:ext cx="4247950" cy="2389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EC7CE6D-A49F-4D33-8A7F-32BD6B28C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181" y="4333912"/>
            <a:ext cx="2188143" cy="156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064B6A1-E42C-459B-85DA-139F0B80470A}"/>
              </a:ext>
            </a:extLst>
          </p:cNvPr>
          <p:cNvCxnSpPr>
            <a:cxnSpLocks/>
            <a:stCxn id="8" idx="2"/>
            <a:endCxn id="2052" idx="0"/>
          </p:cNvCxnSpPr>
          <p:nvPr/>
        </p:nvCxnSpPr>
        <p:spPr>
          <a:xfrm flipH="1">
            <a:off x="7793253" y="2697780"/>
            <a:ext cx="1806342" cy="1636132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CA3A3DF-D5AD-4E23-B647-C89A3C9BF131}"/>
              </a:ext>
            </a:extLst>
          </p:cNvPr>
          <p:cNvSpPr/>
          <p:nvPr/>
        </p:nvSpPr>
        <p:spPr>
          <a:xfrm>
            <a:off x="9488904" y="2531935"/>
            <a:ext cx="221381" cy="165845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278A39-1FA5-4C9C-BA7A-F15D92DF7B85}"/>
              </a:ext>
            </a:extLst>
          </p:cNvPr>
          <p:cNvSpPr txBox="1"/>
          <p:nvPr/>
        </p:nvSpPr>
        <p:spPr>
          <a:xfrm>
            <a:off x="6344248" y="5741950"/>
            <a:ext cx="2898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Northrop Grumman Advances</a:t>
            </a:r>
          </a:p>
          <a:p>
            <a:pPr algn="ctr"/>
            <a:r>
              <a:rPr lang="en-US" sz="1400" dirty="0"/>
              <a:t>LN-251 Inertial Navigation System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84A6B75-7952-4CCF-A609-B06084D2FD80}"/>
              </a:ext>
            </a:extLst>
          </p:cNvPr>
          <p:cNvSpPr txBox="1">
            <a:spLocks/>
          </p:cNvSpPr>
          <p:nvPr/>
        </p:nvSpPr>
        <p:spPr>
          <a:xfrm>
            <a:off x="301592" y="1335425"/>
            <a:ext cx="7230176" cy="230832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IMU (Inertial Measurement Unit)  </a:t>
            </a:r>
          </a:p>
          <a:p>
            <a:r>
              <a:rPr lang="en-US" dirty="0"/>
              <a:t>Terms used to describe the group of inertial sensors  </a:t>
            </a:r>
          </a:p>
          <a:p>
            <a:r>
              <a:rPr lang="en-US" dirty="0"/>
              <a:t>Accelerometers and gyros + conditioning electronics where required </a:t>
            </a:r>
          </a:p>
          <a:p>
            <a:pPr>
              <a:buClr>
                <a:schemeClr val="accent6"/>
              </a:buClr>
            </a:pPr>
            <a:r>
              <a:rPr lang="en-US" dirty="0">
                <a:solidFill>
                  <a:srgbClr val="C00000"/>
                </a:solidFill>
              </a:rPr>
              <a:t>Provides outputs of </a:t>
            </a:r>
          </a:p>
          <a:p>
            <a:pPr lvl="1">
              <a:buClr>
                <a:schemeClr val="accent6"/>
              </a:buClr>
            </a:pPr>
            <a:r>
              <a:rPr lang="en-US" dirty="0">
                <a:solidFill>
                  <a:srgbClr val="C00000"/>
                </a:solidFill>
              </a:rPr>
              <a:t>Angular rate (or angular incremental) </a:t>
            </a:r>
          </a:p>
          <a:p>
            <a:pPr lvl="1">
              <a:buClr>
                <a:schemeClr val="accent6"/>
              </a:buClr>
            </a:pPr>
            <a:r>
              <a:rPr lang="en-US" dirty="0">
                <a:solidFill>
                  <a:srgbClr val="C00000"/>
                </a:solidFill>
              </a:rPr>
              <a:t>Linear accelerations (or velocity incremental)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067A24E-0235-4AD7-BE2F-FCFF8D765293}"/>
              </a:ext>
            </a:extLst>
          </p:cNvPr>
          <p:cNvSpPr txBox="1">
            <a:spLocks/>
          </p:cNvSpPr>
          <p:nvPr/>
        </p:nvSpPr>
        <p:spPr>
          <a:xfrm>
            <a:off x="301592" y="3798164"/>
            <a:ext cx="7087401" cy="28312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INS (Inertial Navigation System) </a:t>
            </a:r>
          </a:p>
          <a:p>
            <a:r>
              <a:rPr lang="en-US" dirty="0"/>
              <a:t>Comprises an IMU and a computer </a:t>
            </a:r>
          </a:p>
          <a:p>
            <a:r>
              <a:rPr lang="en-US" dirty="0"/>
              <a:t>Computer implements a set of navigation equations </a:t>
            </a:r>
          </a:p>
          <a:p>
            <a:pPr>
              <a:buClr>
                <a:schemeClr val="accent6"/>
              </a:buClr>
            </a:pPr>
            <a:r>
              <a:rPr lang="en-US" dirty="0">
                <a:solidFill>
                  <a:srgbClr val="C00000"/>
                </a:solidFill>
              </a:rPr>
              <a:t>Provides outputs of </a:t>
            </a:r>
          </a:p>
          <a:p>
            <a:pPr lvl="1">
              <a:buClr>
                <a:schemeClr val="accent6"/>
              </a:buClr>
            </a:pPr>
            <a:r>
              <a:rPr lang="en-US" dirty="0">
                <a:solidFill>
                  <a:srgbClr val="C00000"/>
                </a:solidFill>
              </a:rPr>
              <a:t>Attitude (Euler, Quaternions, DCM) </a:t>
            </a:r>
          </a:p>
          <a:p>
            <a:pPr lvl="1">
              <a:buClr>
                <a:schemeClr val="accent6"/>
              </a:buClr>
            </a:pPr>
            <a:r>
              <a:rPr lang="en-US" dirty="0">
                <a:solidFill>
                  <a:srgbClr val="C00000"/>
                </a:solidFill>
              </a:rPr>
              <a:t>Velocity (normally relative to LGA) </a:t>
            </a:r>
          </a:p>
          <a:p>
            <a:pPr lvl="1">
              <a:buClr>
                <a:schemeClr val="accent6"/>
              </a:buClr>
            </a:pPr>
            <a:r>
              <a:rPr lang="en-US" dirty="0">
                <a:solidFill>
                  <a:srgbClr val="C00000"/>
                </a:solidFill>
              </a:rPr>
              <a:t>Position (latitude/longitude) </a:t>
            </a:r>
          </a:p>
          <a:p>
            <a:pPr lvl="1">
              <a:buClr>
                <a:schemeClr val="accent6"/>
              </a:buClr>
            </a:pPr>
            <a:r>
              <a:rPr lang="en-US" dirty="0">
                <a:solidFill>
                  <a:srgbClr val="C00000"/>
                </a:solidFill>
              </a:rPr>
              <a:t>Height (normally AMSL)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3A86EC5-971A-4B5F-BD1F-D83B4A5A0AFC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IMU and INS</a:t>
            </a:r>
          </a:p>
        </p:txBody>
      </p:sp>
    </p:spTree>
    <p:extLst>
      <p:ext uri="{BB962C8B-B14F-4D97-AF65-F5344CB8AC3E}">
        <p14:creationId xmlns:p14="http://schemas.microsoft.com/office/powerpoint/2010/main" val="12376927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6FF3B3E-2F07-4348-9A7E-28957824F5F4}"/>
              </a:ext>
            </a:extLst>
          </p:cNvPr>
          <p:cNvSpPr/>
          <p:nvPr/>
        </p:nvSpPr>
        <p:spPr>
          <a:xfrm>
            <a:off x="510126" y="1557120"/>
            <a:ext cx="2011680" cy="495533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Platform Systems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F1A437-FC07-4EB5-8092-49C2BA70AA9F}"/>
              </a:ext>
            </a:extLst>
          </p:cNvPr>
          <p:cNvSpPr/>
          <p:nvPr/>
        </p:nvSpPr>
        <p:spPr>
          <a:xfrm>
            <a:off x="510125" y="4411659"/>
            <a:ext cx="2183980" cy="495533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Strapdown Systems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E375E0-5C55-461A-87A1-D85A11F1D7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3" t="5477" r="15372" b="5477"/>
          <a:stretch/>
        </p:blipFill>
        <p:spPr bwMode="auto">
          <a:xfrm>
            <a:off x="8307271" y="1684333"/>
            <a:ext cx="3108960" cy="2528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0B9D7623-EB3C-4555-B866-E8C5CA795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7271" y="4876107"/>
            <a:ext cx="3119785" cy="144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E326CD2-366D-49CC-AA01-8135CB113C60}"/>
              </a:ext>
            </a:extLst>
          </p:cNvPr>
          <p:cNvSpPr txBox="1">
            <a:spLocks/>
          </p:cNvSpPr>
          <p:nvPr/>
        </p:nvSpPr>
        <p:spPr>
          <a:xfrm>
            <a:off x="510126" y="2056878"/>
            <a:ext cx="7683500" cy="1836946"/>
          </a:xfrm>
          <a:prstGeom prst="rect">
            <a:avLst/>
          </a:prstGeom>
          <a:ln w="19050">
            <a:solidFill>
              <a:schemeClr val="accent6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6"/>
              </a:buClr>
            </a:pPr>
            <a:r>
              <a:rPr lang="en-US" sz="1600" b="1" dirty="0"/>
              <a:t>Inertial platform uses gyros to maintain accelerometers in fixed attitude (i.e. gyro measurements are not used within the navigation equations).</a:t>
            </a:r>
          </a:p>
          <a:p>
            <a:pPr>
              <a:buClr>
                <a:schemeClr val="accent6"/>
              </a:buClr>
            </a:pPr>
            <a:r>
              <a:rPr lang="en-US" sz="1600" b="1" dirty="0"/>
              <a:t>For navigation in Local Geographic Axis (LGA) the computer needs to keep the platform horizontal by sending torque commands to servo motors.</a:t>
            </a:r>
          </a:p>
          <a:p>
            <a:pPr>
              <a:buClr>
                <a:schemeClr val="accent6"/>
              </a:buClr>
            </a:pPr>
            <a:r>
              <a:rPr lang="en-US" sz="1600" b="1" dirty="0"/>
              <a:t>Minimum set of 3 gimbals required.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BB3D5D5-D93E-499F-B2A0-833D97FBA8D2}"/>
              </a:ext>
            </a:extLst>
          </p:cNvPr>
          <p:cNvSpPr txBox="1">
            <a:spLocks/>
          </p:cNvSpPr>
          <p:nvPr/>
        </p:nvSpPr>
        <p:spPr>
          <a:xfrm>
            <a:off x="510126" y="4926525"/>
            <a:ext cx="7683500" cy="1396796"/>
          </a:xfrm>
          <a:prstGeom prst="rect">
            <a:avLst/>
          </a:prstGeom>
          <a:ln w="19050">
            <a:solidFill>
              <a:schemeClr val="accent6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6"/>
              </a:buClr>
            </a:pPr>
            <a:r>
              <a:rPr lang="en-US" sz="1600" b="1" dirty="0"/>
              <a:t>Fixed to vehicle body.</a:t>
            </a:r>
          </a:p>
          <a:p>
            <a:pPr>
              <a:buClr>
                <a:schemeClr val="accent6"/>
              </a:buClr>
            </a:pPr>
            <a:r>
              <a:rPr lang="en-US" sz="1600" b="1" dirty="0"/>
              <a:t>Gyro measurements used in navigation computations.</a:t>
            </a:r>
          </a:p>
          <a:p>
            <a:pPr>
              <a:buClr>
                <a:schemeClr val="accent6"/>
              </a:buClr>
            </a:pPr>
            <a:r>
              <a:rPr lang="en-US" sz="1600" b="1" dirty="0"/>
              <a:t>Gimbals replaced by high-speed computer to measure attitude.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779CC83-112C-4BDD-9E5E-BE9D2FB57B76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Types of Inertial System</a:t>
            </a:r>
          </a:p>
        </p:txBody>
      </p:sp>
    </p:spTree>
    <p:extLst>
      <p:ext uri="{BB962C8B-B14F-4D97-AF65-F5344CB8AC3E}">
        <p14:creationId xmlns:p14="http://schemas.microsoft.com/office/powerpoint/2010/main" val="28932214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030F45-24AA-455E-BCE6-EEA9DC5CE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983" y="1332070"/>
            <a:ext cx="6048962" cy="49912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EC619E-89E8-4E93-B61A-5EEAB2E7A69A}"/>
              </a:ext>
            </a:extLst>
          </p:cNvPr>
          <p:cNvSpPr txBox="1"/>
          <p:nvPr/>
        </p:nvSpPr>
        <p:spPr>
          <a:xfrm>
            <a:off x="568087" y="1921632"/>
            <a:ext cx="1407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Imperfect Measurement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D06EAF7-AACB-4185-887E-79ABABC1264D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1271648" y="2506407"/>
            <a:ext cx="2626073" cy="890278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5CC2BDE-E87A-4627-B1A1-A270EA90F400}"/>
              </a:ext>
            </a:extLst>
          </p:cNvPr>
          <p:cNvSpPr txBox="1"/>
          <p:nvPr/>
        </p:nvSpPr>
        <p:spPr>
          <a:xfrm>
            <a:off x="731715" y="4706594"/>
            <a:ext cx="1407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Feedback Corrections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FACD761-F92A-4ADF-A770-FE262B358EC6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2138837" y="3713942"/>
            <a:ext cx="3260425" cy="1437791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49696DE-3C0E-496D-8FEC-4B61CB3FB9A1}"/>
              </a:ext>
            </a:extLst>
          </p:cNvPr>
          <p:cNvSpPr txBox="1"/>
          <p:nvPr/>
        </p:nvSpPr>
        <p:spPr>
          <a:xfrm>
            <a:off x="9382117" y="2689148"/>
            <a:ext cx="19510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Extra Sensor Data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5D682C2-5BF3-496A-B90A-B9852B7BEA1E}"/>
              </a:ext>
            </a:extLst>
          </p:cNvPr>
          <p:cNvCxnSpPr>
            <a:cxnSpLocks/>
            <a:stCxn id="19" idx="1"/>
          </p:cNvCxnSpPr>
          <p:nvPr/>
        </p:nvCxnSpPr>
        <p:spPr>
          <a:xfrm flipH="1" flipV="1">
            <a:off x="8007708" y="2506407"/>
            <a:ext cx="1374409" cy="352018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itle 1">
            <a:extLst>
              <a:ext uri="{FF2B5EF4-FFF2-40B4-BE49-F238E27FC236}">
                <a16:creationId xmlns:a16="http://schemas.microsoft.com/office/drawing/2014/main" id="{4DA84003-9927-4A39-BD08-9B9D051CE006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Integrated Navigation</a:t>
            </a:r>
          </a:p>
        </p:txBody>
      </p:sp>
    </p:spTree>
    <p:extLst>
      <p:ext uri="{BB962C8B-B14F-4D97-AF65-F5344CB8AC3E}">
        <p14:creationId xmlns:p14="http://schemas.microsoft.com/office/powerpoint/2010/main" val="149110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C2BF3-5348-4312-8279-B138C45F1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126" y="534679"/>
            <a:ext cx="9535070" cy="646331"/>
          </a:xfrm>
        </p:spPr>
        <p:txBody>
          <a:bodyPr/>
          <a:lstStyle/>
          <a:p>
            <a:r>
              <a:rPr lang="en-US" dirty="0"/>
              <a:t>What is Guidance, Navigation and Control?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B09E61-97CB-42E9-AE88-A803BDCF9969}"/>
              </a:ext>
            </a:extLst>
          </p:cNvPr>
          <p:cNvSpPr txBox="1"/>
          <p:nvPr/>
        </p:nvSpPr>
        <p:spPr>
          <a:xfrm>
            <a:off x="1249749" y="1907286"/>
            <a:ext cx="22542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Navigation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3D4288-2ACE-43F7-B7BA-0EF7BB6444C9}"/>
              </a:ext>
            </a:extLst>
          </p:cNvPr>
          <p:cNvSpPr txBox="1"/>
          <p:nvPr/>
        </p:nvSpPr>
        <p:spPr>
          <a:xfrm>
            <a:off x="1249749" y="3604429"/>
            <a:ext cx="20156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Guidance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B8C772-DAA1-4336-A84F-7016A7715BEC}"/>
              </a:ext>
            </a:extLst>
          </p:cNvPr>
          <p:cNvSpPr txBox="1"/>
          <p:nvPr/>
        </p:nvSpPr>
        <p:spPr>
          <a:xfrm>
            <a:off x="1302499" y="5301572"/>
            <a:ext cx="15923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Control 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D4A8BCA-0F3F-4B32-9F10-ABD400D940FF}"/>
              </a:ext>
            </a:extLst>
          </p:cNvPr>
          <p:cNvSpPr/>
          <p:nvPr/>
        </p:nvSpPr>
        <p:spPr>
          <a:xfrm>
            <a:off x="3950519" y="1971074"/>
            <a:ext cx="685800" cy="457200"/>
          </a:xfrm>
          <a:prstGeom prst="rightArrow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518B80A-65C2-4B6F-9F9A-B0BAA79A1941}"/>
              </a:ext>
            </a:extLst>
          </p:cNvPr>
          <p:cNvSpPr/>
          <p:nvPr/>
        </p:nvSpPr>
        <p:spPr>
          <a:xfrm>
            <a:off x="3950519" y="3668216"/>
            <a:ext cx="685800" cy="457200"/>
          </a:xfrm>
          <a:prstGeom prst="rightArrow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5DFD633-E7A7-4B1D-8F64-3515655BB004}"/>
              </a:ext>
            </a:extLst>
          </p:cNvPr>
          <p:cNvSpPr/>
          <p:nvPr/>
        </p:nvSpPr>
        <p:spPr>
          <a:xfrm>
            <a:off x="3950519" y="5434811"/>
            <a:ext cx="685800" cy="457200"/>
          </a:xfrm>
          <a:prstGeom prst="rightArrow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03AA8-9784-4A6E-A4AF-1E6F902288BF}"/>
              </a:ext>
            </a:extLst>
          </p:cNvPr>
          <p:cNvSpPr txBox="1"/>
          <p:nvPr/>
        </p:nvSpPr>
        <p:spPr>
          <a:xfrm>
            <a:off x="4996465" y="2015008"/>
            <a:ext cx="2589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Knowing where you are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FF81F3-D421-41E4-B525-8098AE88F7EF}"/>
              </a:ext>
            </a:extLst>
          </p:cNvPr>
          <p:cNvSpPr txBox="1"/>
          <p:nvPr/>
        </p:nvSpPr>
        <p:spPr>
          <a:xfrm>
            <a:off x="5013681" y="3712151"/>
            <a:ext cx="2555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Choosing the best path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9566C5-49EF-4C07-975A-00E85D400AF7}"/>
              </a:ext>
            </a:extLst>
          </p:cNvPr>
          <p:cNvSpPr txBox="1"/>
          <p:nvPr/>
        </p:nvSpPr>
        <p:spPr>
          <a:xfrm>
            <a:off x="4704326" y="5340246"/>
            <a:ext cx="3174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Using the available controls to follow the path</a:t>
            </a:r>
          </a:p>
        </p:txBody>
      </p:sp>
      <p:pic>
        <p:nvPicPr>
          <p:cNvPr id="1026" name="Picture 2" descr="Driving Etiquette: Important Road Manners — Emily Post">
            <a:extLst>
              <a:ext uri="{FF2B5EF4-FFF2-40B4-BE49-F238E27FC236}">
                <a16:creationId xmlns:a16="http://schemas.microsoft.com/office/drawing/2014/main" id="{9CFF8A4C-3DD0-43A8-8F47-80AA60E6F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" t="387" r="8330" b="-387"/>
          <a:stretch/>
        </p:blipFill>
        <p:spPr bwMode="auto">
          <a:xfrm>
            <a:off x="8029582" y="4926726"/>
            <a:ext cx="2015614" cy="1473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BAAE626-E035-4C3D-BF13-9B148CCC6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582" y="1300184"/>
            <a:ext cx="2015614" cy="160614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EBE6EA9-0DA8-4A04-A255-00640BCD87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412" b="3860"/>
          <a:stretch/>
        </p:blipFill>
        <p:spPr>
          <a:xfrm>
            <a:off x="8029582" y="3101970"/>
            <a:ext cx="2015614" cy="162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930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6E78A9A-D2F2-4BCF-A162-7E24EA1AE94A}"/>
              </a:ext>
            </a:extLst>
          </p:cNvPr>
          <p:cNvSpPr/>
          <p:nvPr/>
        </p:nvSpPr>
        <p:spPr>
          <a:xfrm>
            <a:off x="1008214" y="4274052"/>
            <a:ext cx="1828800" cy="91440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Starting Estimate System States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4618D91-8958-46D1-92F2-F91BA35AE3CC}"/>
              </a:ext>
            </a:extLst>
          </p:cNvPr>
          <p:cNvSpPr/>
          <p:nvPr/>
        </p:nvSpPr>
        <p:spPr>
          <a:xfrm>
            <a:off x="3775476" y="2900044"/>
            <a:ext cx="2286000" cy="137160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 Current System States using a Model of the System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6B11734-97D9-4BB3-A165-6C11F2A6D7E9}"/>
              </a:ext>
            </a:extLst>
          </p:cNvPr>
          <p:cNvSpPr/>
          <p:nvPr/>
        </p:nvSpPr>
        <p:spPr>
          <a:xfrm>
            <a:off x="3775476" y="5188452"/>
            <a:ext cx="2286000" cy="13716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Measure System States using Sensors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346D8DA-2832-4F5B-8074-DEDC2BDE3C3F}"/>
              </a:ext>
            </a:extLst>
          </p:cNvPr>
          <p:cNvSpPr/>
          <p:nvPr/>
        </p:nvSpPr>
        <p:spPr>
          <a:xfrm>
            <a:off x="7386569" y="4043044"/>
            <a:ext cx="2286000" cy="13716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Combine Predictions and Measurements using a Fusion Algorithm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C9F90499-D90E-4082-AD6F-4ECD71759135}"/>
              </a:ext>
            </a:extLst>
          </p:cNvPr>
          <p:cNvCxnSpPr>
            <a:cxnSpLocks/>
            <a:stCxn id="4" idx="0"/>
            <a:endCxn id="5" idx="1"/>
          </p:cNvCxnSpPr>
          <p:nvPr/>
        </p:nvCxnSpPr>
        <p:spPr>
          <a:xfrm rot="5400000" flipH="1" flipV="1">
            <a:off x="2504941" y="3003517"/>
            <a:ext cx="688208" cy="1852862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4A6FEFCB-D3DA-4CAB-BDB2-F6BA2B88D14F}"/>
              </a:ext>
            </a:extLst>
          </p:cNvPr>
          <p:cNvCxnSpPr>
            <a:cxnSpLocks/>
            <a:stCxn id="4" idx="2"/>
            <a:endCxn id="6" idx="1"/>
          </p:cNvCxnSpPr>
          <p:nvPr/>
        </p:nvCxnSpPr>
        <p:spPr>
          <a:xfrm rot="16200000" flipH="1">
            <a:off x="2506145" y="4604921"/>
            <a:ext cx="685800" cy="1852862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15084E88-C320-4BED-9B49-DEBD950E2226}"/>
              </a:ext>
            </a:extLst>
          </p:cNvPr>
          <p:cNvCxnSpPr>
            <a:cxnSpLocks/>
            <a:stCxn id="5" idx="2"/>
            <a:endCxn id="7" idx="1"/>
          </p:cNvCxnSpPr>
          <p:nvPr/>
        </p:nvCxnSpPr>
        <p:spPr>
          <a:xfrm rot="16200000" flipH="1">
            <a:off x="5923922" y="3266197"/>
            <a:ext cx="457200" cy="2468093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5A8E9F1D-3EAC-4ACB-BD2F-32A9D856F225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rot="5400000" flipH="1" flipV="1">
            <a:off x="5922718" y="3724602"/>
            <a:ext cx="459608" cy="2468093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8A50959-F06F-4DCD-82D2-DA08F21D273C}"/>
              </a:ext>
            </a:extLst>
          </p:cNvPr>
          <p:cNvSpPr txBox="1"/>
          <p:nvPr/>
        </p:nvSpPr>
        <p:spPr>
          <a:xfrm>
            <a:off x="6799428" y="6107889"/>
            <a:ext cx="11742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Noisy Data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05B5BC6-8CE0-452C-A330-5D1A4A11B427}"/>
              </a:ext>
            </a:extLst>
          </p:cNvPr>
          <p:cNvCxnSpPr>
            <a:stCxn id="6" idx="3"/>
            <a:endCxn id="33" idx="1"/>
          </p:cNvCxnSpPr>
          <p:nvPr/>
        </p:nvCxnSpPr>
        <p:spPr>
          <a:xfrm>
            <a:off x="6061476" y="5874252"/>
            <a:ext cx="737952" cy="4029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59473B0D-D813-4DA1-9E09-54760CE9D7F9}"/>
              </a:ext>
            </a:extLst>
          </p:cNvPr>
          <p:cNvSpPr txBox="1"/>
          <p:nvPr/>
        </p:nvSpPr>
        <p:spPr>
          <a:xfrm>
            <a:off x="6624568" y="2893330"/>
            <a:ext cx="1768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Inaccurate Model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BE58342-B442-461D-88EE-4178B0010338}"/>
              </a:ext>
            </a:extLst>
          </p:cNvPr>
          <p:cNvCxnSpPr>
            <a:cxnSpLocks/>
            <a:stCxn id="5" idx="3"/>
            <a:endCxn id="38" idx="1"/>
          </p:cNvCxnSpPr>
          <p:nvPr/>
        </p:nvCxnSpPr>
        <p:spPr>
          <a:xfrm flipV="1">
            <a:off x="6061476" y="3062607"/>
            <a:ext cx="563092" cy="5232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0E00DDE-E85C-477C-AEA8-85C6279065C5}"/>
              </a:ext>
            </a:extLst>
          </p:cNvPr>
          <p:cNvSpPr txBox="1"/>
          <p:nvPr/>
        </p:nvSpPr>
        <p:spPr>
          <a:xfrm>
            <a:off x="9026875" y="2934300"/>
            <a:ext cx="228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Best Estimate of System State</a:t>
            </a:r>
            <a:br>
              <a:rPr lang="en-US" sz="1600" dirty="0"/>
            </a:br>
            <a:r>
              <a:rPr lang="en-US" sz="1600" dirty="0"/>
              <a:t>“Best of Both Worlds”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AE33067-E29B-4CC3-93CF-A7FA61278187}"/>
              </a:ext>
            </a:extLst>
          </p:cNvPr>
          <p:cNvCxnSpPr>
            <a:cxnSpLocks/>
            <a:stCxn id="7" idx="0"/>
            <a:endCxn id="42" idx="1"/>
          </p:cNvCxnSpPr>
          <p:nvPr/>
        </p:nvCxnSpPr>
        <p:spPr>
          <a:xfrm flipV="1">
            <a:off x="8529569" y="3349799"/>
            <a:ext cx="497306" cy="6932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9BE09FA1-C2C3-4B25-B58C-877548059C5C}"/>
              </a:ext>
            </a:extLst>
          </p:cNvPr>
          <p:cNvSpPr txBox="1">
            <a:spLocks/>
          </p:cNvSpPr>
          <p:nvPr/>
        </p:nvSpPr>
        <p:spPr>
          <a:xfrm>
            <a:off x="510126" y="1420408"/>
            <a:ext cx="10673660" cy="14729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</a:pPr>
            <a:r>
              <a:rPr lang="en-US" dirty="0"/>
              <a:t>Fusion algorithms must be capable of combining the data from all alternative sources of navigation data.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dirty="0"/>
              <a:t>Often these will have complementary strengths.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dirty="0"/>
              <a:t>Usually, the approach is based on Kalman Filters.</a:t>
            </a:r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7623C11D-3FE7-4497-987F-828A90A99888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Filtering &amp; Fusion</a:t>
            </a:r>
          </a:p>
        </p:txBody>
      </p:sp>
    </p:spTree>
    <p:extLst>
      <p:ext uri="{BB962C8B-B14F-4D97-AF65-F5344CB8AC3E}">
        <p14:creationId xmlns:p14="http://schemas.microsoft.com/office/powerpoint/2010/main" val="28494110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635C8-92F2-9B82-BE25-A6B5807F8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126" y="1804989"/>
            <a:ext cx="8596668" cy="3880773"/>
          </a:xfrm>
        </p:spPr>
        <p:txBody>
          <a:bodyPr/>
          <a:lstStyle/>
          <a:p>
            <a:r>
              <a:rPr lang="en-US" dirty="0"/>
              <a:t>Modelling: Refers to the process of representing the dynamic behavior and/or structure of a system.</a:t>
            </a:r>
          </a:p>
          <a:p>
            <a:r>
              <a:rPr lang="en-US" dirty="0"/>
              <a:t>Simulation: Refers to the use of a system model to investigate the performance of that system and/or evaluate effects of changes to the system, both physically and/or algorithmically.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7C4ECB4-0243-4ED3-907F-791C8BD3591B}"/>
              </a:ext>
            </a:extLst>
          </p:cNvPr>
          <p:cNvGrpSpPr/>
          <p:nvPr/>
        </p:nvGrpSpPr>
        <p:grpSpPr>
          <a:xfrm>
            <a:off x="7068986" y="3745375"/>
            <a:ext cx="3703482" cy="2777612"/>
            <a:chOff x="5941962" y="3313471"/>
            <a:chExt cx="4726037" cy="3544528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36ACCF40-AF78-462D-AC75-99F1B40CBA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1962" y="3313471"/>
              <a:ext cx="4726037" cy="35445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A0EB212-07B7-45C0-8376-CC3E183875F0}"/>
                </a:ext>
              </a:extLst>
            </p:cNvPr>
            <p:cNvSpPr/>
            <p:nvPr/>
          </p:nvSpPr>
          <p:spPr>
            <a:xfrm>
              <a:off x="8554065" y="3588774"/>
              <a:ext cx="1130709" cy="2753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3BD2B77-0550-47E9-AAEB-A45AA5C294A0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What is Modelling and Simulation?</a:t>
            </a:r>
          </a:p>
        </p:txBody>
      </p:sp>
    </p:spTree>
    <p:extLst>
      <p:ext uri="{BB962C8B-B14F-4D97-AF65-F5344CB8AC3E}">
        <p14:creationId xmlns:p14="http://schemas.microsoft.com/office/powerpoint/2010/main" val="2424919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Rectangle 155">
            <a:extLst>
              <a:ext uri="{FF2B5EF4-FFF2-40B4-BE49-F238E27FC236}">
                <a16:creationId xmlns:a16="http://schemas.microsoft.com/office/drawing/2014/main" id="{8FCF4C87-8195-4D96-BFE6-557178F985A6}"/>
              </a:ext>
            </a:extLst>
          </p:cNvPr>
          <p:cNvSpPr/>
          <p:nvPr/>
        </p:nvSpPr>
        <p:spPr>
          <a:xfrm>
            <a:off x="9365519" y="2780794"/>
            <a:ext cx="2561562" cy="338482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A99F2DB5-E249-4C26-8313-67761347B99E}"/>
              </a:ext>
            </a:extLst>
          </p:cNvPr>
          <p:cNvSpPr/>
          <p:nvPr/>
        </p:nvSpPr>
        <p:spPr>
          <a:xfrm>
            <a:off x="172204" y="2780793"/>
            <a:ext cx="4331757" cy="33848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22354-DDDB-4382-AA76-2A8D533E85F5}"/>
              </a:ext>
            </a:extLst>
          </p:cNvPr>
          <p:cNvSpPr/>
          <p:nvPr/>
        </p:nvSpPr>
        <p:spPr>
          <a:xfrm>
            <a:off x="177559" y="1399303"/>
            <a:ext cx="5218026" cy="13185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09B985-0EBE-439A-B90D-D571FC20EF31}"/>
              </a:ext>
            </a:extLst>
          </p:cNvPr>
          <p:cNvSpPr/>
          <p:nvPr/>
        </p:nvSpPr>
        <p:spPr>
          <a:xfrm>
            <a:off x="4744647" y="2780793"/>
            <a:ext cx="4331757" cy="33848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1E0B4E-0893-463F-A304-900BF9111BA5}"/>
              </a:ext>
            </a:extLst>
          </p:cNvPr>
          <p:cNvSpPr/>
          <p:nvPr/>
        </p:nvSpPr>
        <p:spPr>
          <a:xfrm>
            <a:off x="474740" y="1687539"/>
            <a:ext cx="1201216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Guidance law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996A82-4A4E-406B-9B07-5647ED6796FB}"/>
              </a:ext>
            </a:extLst>
          </p:cNvPr>
          <p:cNvSpPr/>
          <p:nvPr/>
        </p:nvSpPr>
        <p:spPr>
          <a:xfrm>
            <a:off x="2215905" y="1684260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Steering law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9B10E5-CEEF-42CD-9D55-8BF95728E2BC}"/>
              </a:ext>
            </a:extLst>
          </p:cNvPr>
          <p:cNvSpPr/>
          <p:nvPr/>
        </p:nvSpPr>
        <p:spPr>
          <a:xfrm>
            <a:off x="3780142" y="1681383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Autopilot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1BA082F-C3E2-4BC5-9103-C7C2FCC237B5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1675956" y="2004300"/>
            <a:ext cx="539949" cy="32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5DE5E9-3B47-442D-A045-2AC177A1B124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3404625" y="2001423"/>
            <a:ext cx="375517" cy="28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D19D2832-5598-4722-BC01-4DBDDD6B9E62}"/>
              </a:ext>
            </a:extLst>
          </p:cNvPr>
          <p:cNvSpPr/>
          <p:nvPr/>
        </p:nvSpPr>
        <p:spPr>
          <a:xfrm>
            <a:off x="7152808" y="3099720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Actuators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CDEDFB33-4242-4FEE-9E10-74F60A8EF7C5}"/>
              </a:ext>
            </a:extLst>
          </p:cNvPr>
          <p:cNvCxnSpPr>
            <a:cxnSpLocks/>
            <a:stCxn id="8" idx="3"/>
            <a:endCxn id="15" idx="0"/>
          </p:cNvCxnSpPr>
          <p:nvPr/>
        </p:nvCxnSpPr>
        <p:spPr>
          <a:xfrm>
            <a:off x="4968862" y="2001423"/>
            <a:ext cx="2778306" cy="1098297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28E0DB21-9910-4F0E-9FBA-107D1ABECDEA}"/>
              </a:ext>
            </a:extLst>
          </p:cNvPr>
          <p:cNvSpPr/>
          <p:nvPr/>
        </p:nvSpPr>
        <p:spPr>
          <a:xfrm>
            <a:off x="2328712" y="4174456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Instruments / Sensors</a:t>
            </a: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C5DB238F-7474-45B4-BF4E-E4407D84A4C9}"/>
              </a:ext>
            </a:extLst>
          </p:cNvPr>
          <p:cNvCxnSpPr>
            <a:cxnSpLocks/>
            <a:stCxn id="81" idx="1"/>
            <a:endCxn id="18" idx="3"/>
          </p:cNvCxnSpPr>
          <p:nvPr/>
        </p:nvCxnSpPr>
        <p:spPr>
          <a:xfrm rot="10800000">
            <a:off x="3517433" y="4494497"/>
            <a:ext cx="1367651" cy="501035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F7E84728-1295-40C9-9FC4-5DBAF94EFAD4}"/>
              </a:ext>
            </a:extLst>
          </p:cNvPr>
          <p:cNvSpPr/>
          <p:nvPr/>
        </p:nvSpPr>
        <p:spPr>
          <a:xfrm>
            <a:off x="462650" y="4171780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Seeker/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estimator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686D4051-C146-4289-AFD6-4A8FF29392A2}"/>
              </a:ext>
            </a:extLst>
          </p:cNvPr>
          <p:cNvCxnSpPr>
            <a:cxnSpLocks/>
            <a:stCxn id="24" idx="1"/>
            <a:endCxn id="6" idx="1"/>
          </p:cNvCxnSpPr>
          <p:nvPr/>
        </p:nvCxnSpPr>
        <p:spPr>
          <a:xfrm rot="10800000" flipH="1">
            <a:off x="462650" y="2007580"/>
            <a:ext cx="12090" cy="2484241"/>
          </a:xfrm>
          <a:prstGeom prst="bentConnector3">
            <a:avLst>
              <a:gd name="adj1" fmla="val -1890819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290E8648-9274-4EDC-AFF4-FB197DC576BF}"/>
              </a:ext>
            </a:extLst>
          </p:cNvPr>
          <p:cNvCxnSpPr>
            <a:cxnSpLocks/>
            <a:stCxn id="18" idx="0"/>
            <a:endCxn id="8" idx="2"/>
          </p:cNvCxnSpPr>
          <p:nvPr/>
        </p:nvCxnSpPr>
        <p:spPr>
          <a:xfrm rot="5400000" flipH="1" flipV="1">
            <a:off x="2722291" y="2522245"/>
            <a:ext cx="1852993" cy="145143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7F6AD4C7-641A-4454-9987-FB22AC800B9C}"/>
              </a:ext>
            </a:extLst>
          </p:cNvPr>
          <p:cNvCxnSpPr>
            <a:cxnSpLocks/>
            <a:stCxn id="81" idx="1"/>
            <a:endCxn id="24" idx="2"/>
          </p:cNvCxnSpPr>
          <p:nvPr/>
        </p:nvCxnSpPr>
        <p:spPr>
          <a:xfrm rot="10800000">
            <a:off x="1057011" y="4811861"/>
            <a:ext cx="3828073" cy="183671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3FCC2244-DFDA-45E8-B413-6E0BD97EEEBC}"/>
              </a:ext>
            </a:extLst>
          </p:cNvPr>
          <p:cNvSpPr/>
          <p:nvPr/>
        </p:nvSpPr>
        <p:spPr>
          <a:xfrm>
            <a:off x="6924208" y="4153167"/>
            <a:ext cx="16459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Aerodynamics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D5FFBC1-946B-4DA9-8CC8-867C3039B969}"/>
              </a:ext>
            </a:extLst>
          </p:cNvPr>
          <p:cNvSpPr/>
          <p:nvPr/>
        </p:nvSpPr>
        <p:spPr>
          <a:xfrm>
            <a:off x="6956213" y="5136661"/>
            <a:ext cx="16459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Propulsion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4A0C79-F1DE-48AF-B5FD-112E65DCF263}"/>
              </a:ext>
            </a:extLst>
          </p:cNvPr>
          <p:cNvSpPr txBox="1"/>
          <p:nvPr/>
        </p:nvSpPr>
        <p:spPr>
          <a:xfrm>
            <a:off x="4700971" y="2778998"/>
            <a:ext cx="1007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Airframe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C15B917-F276-4FBC-B46C-581DD53EFAA1}"/>
              </a:ext>
            </a:extLst>
          </p:cNvPr>
          <p:cNvSpPr/>
          <p:nvPr/>
        </p:nvSpPr>
        <p:spPr>
          <a:xfrm>
            <a:off x="4885083" y="4675491"/>
            <a:ext cx="16459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Equations of Motion</a:t>
            </a:r>
          </a:p>
        </p:txBody>
      </p:sp>
      <p:cxnSp>
        <p:nvCxnSpPr>
          <p:cNvPr id="82" name="Connector: Elbow 81">
            <a:extLst>
              <a:ext uri="{FF2B5EF4-FFF2-40B4-BE49-F238E27FC236}">
                <a16:creationId xmlns:a16="http://schemas.microsoft.com/office/drawing/2014/main" id="{02E3EC6F-9787-4454-920A-A07EAE1FA773}"/>
              </a:ext>
            </a:extLst>
          </p:cNvPr>
          <p:cNvCxnSpPr>
            <a:cxnSpLocks/>
            <a:stCxn id="73" idx="1"/>
            <a:endCxn id="81" idx="3"/>
          </p:cNvCxnSpPr>
          <p:nvPr/>
        </p:nvCxnSpPr>
        <p:spPr>
          <a:xfrm rot="10800000" flipV="1">
            <a:off x="6531004" y="4473207"/>
            <a:ext cx="393205" cy="522324"/>
          </a:xfrm>
          <a:prstGeom prst="bentConnector3">
            <a:avLst>
              <a:gd name="adj1" fmla="val 5489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nector: Elbow 84">
            <a:extLst>
              <a:ext uri="{FF2B5EF4-FFF2-40B4-BE49-F238E27FC236}">
                <a16:creationId xmlns:a16="http://schemas.microsoft.com/office/drawing/2014/main" id="{CEE4423A-71BD-4924-97E3-81E9831BB24F}"/>
              </a:ext>
            </a:extLst>
          </p:cNvPr>
          <p:cNvCxnSpPr>
            <a:cxnSpLocks/>
            <a:stCxn id="75" idx="1"/>
            <a:endCxn id="81" idx="3"/>
          </p:cNvCxnSpPr>
          <p:nvPr/>
        </p:nvCxnSpPr>
        <p:spPr>
          <a:xfrm rot="10800000">
            <a:off x="6531003" y="4995531"/>
            <a:ext cx="425210" cy="461170"/>
          </a:xfrm>
          <a:prstGeom prst="bentConnector3">
            <a:avLst>
              <a:gd name="adj1" fmla="val 59054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A72A8829-F005-42ED-B450-AB47128E56E8}"/>
              </a:ext>
            </a:extLst>
          </p:cNvPr>
          <p:cNvCxnSpPr>
            <a:cxnSpLocks/>
            <a:stCxn id="156" idx="1"/>
            <a:endCxn id="75" idx="3"/>
          </p:cNvCxnSpPr>
          <p:nvPr/>
        </p:nvCxnSpPr>
        <p:spPr>
          <a:xfrm rot="10800000" flipV="1">
            <a:off x="8602133" y="4473207"/>
            <a:ext cx="763386" cy="983494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Connector: Elbow 96">
            <a:extLst>
              <a:ext uri="{FF2B5EF4-FFF2-40B4-BE49-F238E27FC236}">
                <a16:creationId xmlns:a16="http://schemas.microsoft.com/office/drawing/2014/main" id="{2B2F2616-7365-4774-9C2C-0329DCE6C187}"/>
              </a:ext>
            </a:extLst>
          </p:cNvPr>
          <p:cNvCxnSpPr>
            <a:cxnSpLocks/>
            <a:stCxn id="81" idx="2"/>
            <a:endCxn id="157" idx="3"/>
          </p:cNvCxnSpPr>
          <p:nvPr/>
        </p:nvCxnSpPr>
        <p:spPr>
          <a:xfrm rot="16200000" flipH="1">
            <a:off x="8496428" y="2527186"/>
            <a:ext cx="141129" cy="5717898"/>
          </a:xfrm>
          <a:prstGeom prst="bentConnector4">
            <a:avLst>
              <a:gd name="adj1" fmla="val 488751"/>
              <a:gd name="adj2" fmla="val 10399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Elbow 105">
            <a:extLst>
              <a:ext uri="{FF2B5EF4-FFF2-40B4-BE49-F238E27FC236}">
                <a16:creationId xmlns:a16="http://schemas.microsoft.com/office/drawing/2014/main" id="{5E3FC842-C40B-49C9-8EDC-B253D2EAAF9C}"/>
              </a:ext>
            </a:extLst>
          </p:cNvPr>
          <p:cNvCxnSpPr>
            <a:cxnSpLocks/>
            <a:stCxn id="81" idx="2"/>
            <a:endCxn id="75" idx="2"/>
          </p:cNvCxnSpPr>
          <p:nvPr/>
        </p:nvCxnSpPr>
        <p:spPr>
          <a:xfrm rot="16200000" flipH="1">
            <a:off x="6513023" y="4510591"/>
            <a:ext cx="461170" cy="2071130"/>
          </a:xfrm>
          <a:prstGeom prst="bentConnector3">
            <a:avLst>
              <a:gd name="adj1" fmla="val 14957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87407068-BA40-49C3-A840-6DD1D6052E05}"/>
              </a:ext>
            </a:extLst>
          </p:cNvPr>
          <p:cNvCxnSpPr>
            <a:cxnSpLocks/>
            <a:stCxn id="156" idx="1"/>
            <a:endCxn id="73" idx="3"/>
          </p:cNvCxnSpPr>
          <p:nvPr/>
        </p:nvCxnSpPr>
        <p:spPr>
          <a:xfrm flipH="1">
            <a:off x="8570128" y="4473207"/>
            <a:ext cx="79539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BFDD1715-6EF2-40A1-9A91-234E02AEAAC8}"/>
              </a:ext>
            </a:extLst>
          </p:cNvPr>
          <p:cNvCxnSpPr>
            <a:cxnSpLocks/>
            <a:stCxn id="18" idx="1"/>
            <a:endCxn id="24" idx="3"/>
          </p:cNvCxnSpPr>
          <p:nvPr/>
        </p:nvCxnSpPr>
        <p:spPr>
          <a:xfrm flipH="1" flipV="1">
            <a:off x="1651370" y="4491820"/>
            <a:ext cx="677342" cy="26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8E2A95E0-FA9A-4798-B6B0-8D2DE70AF7DB}"/>
              </a:ext>
            </a:extLst>
          </p:cNvPr>
          <p:cNvCxnSpPr>
            <a:cxnSpLocks/>
            <a:stCxn id="15" idx="2"/>
            <a:endCxn id="73" idx="0"/>
          </p:cNvCxnSpPr>
          <p:nvPr/>
        </p:nvCxnSpPr>
        <p:spPr>
          <a:xfrm>
            <a:off x="7747168" y="3739800"/>
            <a:ext cx="0" cy="41336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4" name="TextBox 153">
            <a:extLst>
              <a:ext uri="{FF2B5EF4-FFF2-40B4-BE49-F238E27FC236}">
                <a16:creationId xmlns:a16="http://schemas.microsoft.com/office/drawing/2014/main" id="{8DD14B88-0786-4A8B-B284-50B2423C8F77}"/>
              </a:ext>
            </a:extLst>
          </p:cNvPr>
          <p:cNvSpPr txBox="1"/>
          <p:nvPr/>
        </p:nvSpPr>
        <p:spPr>
          <a:xfrm>
            <a:off x="208385" y="2730388"/>
            <a:ext cx="210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Navigation / Sensors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16BCF0DE-FB44-4878-835E-F45A60367A15}"/>
              </a:ext>
            </a:extLst>
          </p:cNvPr>
          <p:cNvSpPr txBox="1"/>
          <p:nvPr/>
        </p:nvSpPr>
        <p:spPr>
          <a:xfrm>
            <a:off x="172204" y="1367501"/>
            <a:ext cx="2225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Guidance and Control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513E562B-C2CA-4445-B94B-D3ECFB796725}"/>
              </a:ext>
            </a:extLst>
          </p:cNvPr>
          <p:cNvSpPr/>
          <p:nvPr/>
        </p:nvSpPr>
        <p:spPr>
          <a:xfrm>
            <a:off x="9780021" y="5136660"/>
            <a:ext cx="16459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Atmosphere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2572A954-917E-49DE-B3F6-4E8BE8160B0E}"/>
              </a:ext>
            </a:extLst>
          </p:cNvPr>
          <p:cNvSpPr/>
          <p:nvPr/>
        </p:nvSpPr>
        <p:spPr>
          <a:xfrm>
            <a:off x="9780021" y="4193533"/>
            <a:ext cx="16459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Wind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51187A77-5C36-46BF-BDF5-026051E1ADBC}"/>
              </a:ext>
            </a:extLst>
          </p:cNvPr>
          <p:cNvSpPr/>
          <p:nvPr/>
        </p:nvSpPr>
        <p:spPr>
          <a:xfrm>
            <a:off x="9780021" y="3247960"/>
            <a:ext cx="16459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Earth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4B2E8AD-3CCA-42E5-AA71-15FFEBA12871}"/>
              </a:ext>
            </a:extLst>
          </p:cNvPr>
          <p:cNvSpPr txBox="1"/>
          <p:nvPr/>
        </p:nvSpPr>
        <p:spPr>
          <a:xfrm>
            <a:off x="9317090" y="2780792"/>
            <a:ext cx="1388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Environment</a:t>
            </a:r>
          </a:p>
        </p:txBody>
      </p:sp>
      <p:cxnSp>
        <p:nvCxnSpPr>
          <p:cNvPr id="183" name="Connector: Elbow 182">
            <a:extLst>
              <a:ext uri="{FF2B5EF4-FFF2-40B4-BE49-F238E27FC236}">
                <a16:creationId xmlns:a16="http://schemas.microsoft.com/office/drawing/2014/main" id="{66AB9E22-D6B1-404A-B0ED-33CF38026E86}"/>
              </a:ext>
            </a:extLst>
          </p:cNvPr>
          <p:cNvCxnSpPr>
            <a:cxnSpLocks/>
            <a:stCxn id="81" idx="2"/>
            <a:endCxn id="158" idx="3"/>
          </p:cNvCxnSpPr>
          <p:nvPr/>
        </p:nvCxnSpPr>
        <p:spPr>
          <a:xfrm rot="5400000" flipH="1" flipV="1">
            <a:off x="8165993" y="2055623"/>
            <a:ext cx="801998" cy="5717898"/>
          </a:xfrm>
          <a:prstGeom prst="bentConnector4">
            <a:avLst>
              <a:gd name="adj1" fmla="val -84899"/>
              <a:gd name="adj2" fmla="val 10399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Connector: Elbow 188">
            <a:extLst>
              <a:ext uri="{FF2B5EF4-FFF2-40B4-BE49-F238E27FC236}">
                <a16:creationId xmlns:a16="http://schemas.microsoft.com/office/drawing/2014/main" id="{EFD43905-6DBF-4269-BEEF-70C22BFFDA7A}"/>
              </a:ext>
            </a:extLst>
          </p:cNvPr>
          <p:cNvCxnSpPr>
            <a:cxnSpLocks/>
            <a:stCxn id="81" idx="2"/>
            <a:endCxn id="159" idx="3"/>
          </p:cNvCxnSpPr>
          <p:nvPr/>
        </p:nvCxnSpPr>
        <p:spPr>
          <a:xfrm rot="5400000" flipH="1" flipV="1">
            <a:off x="7693206" y="1582837"/>
            <a:ext cx="1747571" cy="5717898"/>
          </a:xfrm>
          <a:prstGeom prst="bentConnector4">
            <a:avLst>
              <a:gd name="adj1" fmla="val -38962"/>
              <a:gd name="adj2" fmla="val 10399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>
            <a:extLst>
              <a:ext uri="{FF2B5EF4-FFF2-40B4-BE49-F238E27FC236}">
                <a16:creationId xmlns:a16="http://schemas.microsoft.com/office/drawing/2014/main" id="{4B165950-6669-4D8A-9B21-5DFB7C69DD32}"/>
              </a:ext>
            </a:extLst>
          </p:cNvPr>
          <p:cNvSpPr txBox="1"/>
          <p:nvPr/>
        </p:nvSpPr>
        <p:spPr>
          <a:xfrm>
            <a:off x="747252" y="4522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AEF841C3-686C-4824-9BD8-D14C5E6D7A3A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Model Top View</a:t>
            </a:r>
          </a:p>
        </p:txBody>
      </p:sp>
    </p:spTree>
    <p:extLst>
      <p:ext uri="{BB962C8B-B14F-4D97-AF65-F5344CB8AC3E}">
        <p14:creationId xmlns:p14="http://schemas.microsoft.com/office/powerpoint/2010/main" val="34053433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1EFFC-1878-CCFB-2D43-68963FB5D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2099" y="1831988"/>
            <a:ext cx="6750666" cy="4414811"/>
          </a:xfrm>
        </p:spPr>
        <p:txBody>
          <a:bodyPr>
            <a:normAutofit/>
          </a:bodyPr>
          <a:lstStyle/>
          <a:p>
            <a:r>
              <a:rPr lang="en-US" dirty="0"/>
              <a:t>No Curvature (Flat Earth) </a:t>
            </a:r>
          </a:p>
          <a:p>
            <a:pPr lvl="1"/>
            <a:r>
              <a:rPr lang="en-US" dirty="0"/>
              <a:t>Constant gravity, Cartesian coordinates. Fast and simple but accumulates error with range.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Constant Curvature (Spherical Earth)</a:t>
            </a:r>
          </a:p>
          <a:p>
            <a:pPr lvl="1"/>
            <a:r>
              <a:rPr lang="en-US" dirty="0"/>
              <a:t>Accounts for curvature and altitude-dependent gravity.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Non-constant Curvature (Oblate Spherical Earth)</a:t>
            </a:r>
          </a:p>
          <a:p>
            <a:pPr lvl="1"/>
            <a:r>
              <a:rPr lang="en-US" dirty="0"/>
              <a:t>Models Earth's true ellipsoidal shape (WGS-84). Essential for GPS integration.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59DF31-3F09-D86A-0B43-BE13F915D3B2}"/>
              </a:ext>
            </a:extLst>
          </p:cNvPr>
          <p:cNvSpPr/>
          <p:nvPr/>
        </p:nvSpPr>
        <p:spPr>
          <a:xfrm>
            <a:off x="1599893" y="1908510"/>
            <a:ext cx="2171700" cy="10058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53B94A5-BEFC-57D2-1EAE-A5E7F0A3CDF3}"/>
              </a:ext>
            </a:extLst>
          </p:cNvPr>
          <p:cNvSpPr/>
          <p:nvPr/>
        </p:nvSpPr>
        <p:spPr>
          <a:xfrm>
            <a:off x="2228543" y="3582194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0BC7B9C-4285-30FE-7654-99917A648D35}"/>
              </a:ext>
            </a:extLst>
          </p:cNvPr>
          <p:cNvSpPr/>
          <p:nvPr/>
        </p:nvSpPr>
        <p:spPr>
          <a:xfrm>
            <a:off x="2045663" y="5051426"/>
            <a:ext cx="1280160" cy="91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B4EB250-FA3E-45BD-95A3-C6789BE4D925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Earth Models</a:t>
            </a:r>
          </a:p>
        </p:txBody>
      </p:sp>
    </p:spTree>
    <p:extLst>
      <p:ext uri="{BB962C8B-B14F-4D97-AF65-F5344CB8AC3E}">
        <p14:creationId xmlns:p14="http://schemas.microsoft.com/office/powerpoint/2010/main" val="37191922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CD79-6586-D78D-4114-A479ED49C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126" y="2108200"/>
            <a:ext cx="3475566" cy="1320800"/>
          </a:xfrm>
        </p:spPr>
        <p:txBody>
          <a:bodyPr/>
          <a:lstStyle/>
          <a:p>
            <a:r>
              <a:rPr lang="en-US" dirty="0"/>
              <a:t>Constant Gravity </a:t>
            </a:r>
          </a:p>
          <a:p>
            <a:r>
              <a:rPr lang="en-US" dirty="0"/>
              <a:t>Altitude-Varying Gravity</a:t>
            </a:r>
          </a:p>
          <a:p>
            <a:r>
              <a:rPr lang="en-US" dirty="0"/>
              <a:t>Position-Varying Gravity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4DD21E-49F9-4430-9D8D-478992C99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039" y="2422591"/>
            <a:ext cx="6184490" cy="390073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0EA0D50-CECD-4775-854D-5BCFFB6437D1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Gravity Models</a:t>
            </a:r>
          </a:p>
        </p:txBody>
      </p:sp>
    </p:spTree>
    <p:extLst>
      <p:ext uri="{BB962C8B-B14F-4D97-AF65-F5344CB8AC3E}">
        <p14:creationId xmlns:p14="http://schemas.microsoft.com/office/powerpoint/2010/main" val="39463279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604C9-210B-7359-35FA-DC5C057E9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6660" y="2594134"/>
            <a:ext cx="6256020" cy="2407920"/>
          </a:xfrm>
        </p:spPr>
        <p:txBody>
          <a:bodyPr>
            <a:normAutofit/>
          </a:bodyPr>
          <a:lstStyle/>
          <a:p>
            <a:r>
              <a:rPr lang="en-US" dirty="0"/>
              <a:t>The base standard for atmospheric modelling has, for a long time, been the International Standard Atmosphere (ISA).</a:t>
            </a:r>
          </a:p>
          <a:p>
            <a:r>
              <a:rPr lang="en-US" dirty="0"/>
              <a:t>It relates the variation in pressure, temperature, density and viscosity of the Earth’s atmosphere against height above mean sea level for a hypothetical “standard day”.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21CDF7F-AD8A-4101-BF7A-60C52DF4F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320" y="1380808"/>
            <a:ext cx="4054623" cy="5097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515E07-1988-4311-8222-8D59993FD537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Atmosphere Models</a:t>
            </a:r>
          </a:p>
        </p:txBody>
      </p:sp>
    </p:spTree>
    <p:extLst>
      <p:ext uri="{BB962C8B-B14F-4D97-AF65-F5344CB8AC3E}">
        <p14:creationId xmlns:p14="http://schemas.microsoft.com/office/powerpoint/2010/main" val="42039822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45FD741-CB70-BCC4-9398-AC0DB9145211}"/>
              </a:ext>
            </a:extLst>
          </p:cNvPr>
          <p:cNvGrpSpPr/>
          <p:nvPr/>
        </p:nvGrpSpPr>
        <p:grpSpPr>
          <a:xfrm>
            <a:off x="6703922" y="3043797"/>
            <a:ext cx="4370478" cy="2993411"/>
            <a:chOff x="5348282" y="1973580"/>
            <a:chExt cx="6176610" cy="423046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A6279E7-C4C5-1F34-EA95-FCA106564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48282" y="1973580"/>
              <a:ext cx="6176610" cy="423046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5F27861-5D10-667D-E0FE-B65C66406BB1}"/>
                </a:ext>
              </a:extLst>
            </p:cNvPr>
            <p:cNvSpPr/>
            <p:nvPr/>
          </p:nvSpPr>
          <p:spPr>
            <a:xfrm>
              <a:off x="6637020" y="3215640"/>
              <a:ext cx="1485900" cy="6172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047790E-4981-455B-B3B3-01D0221FEB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868958"/>
              </p:ext>
            </p:extLst>
          </p:nvPr>
        </p:nvGraphicFramePr>
        <p:xfrm>
          <a:off x="600347" y="3043797"/>
          <a:ext cx="5813157" cy="29934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451">
                  <a:extLst>
                    <a:ext uri="{9D8B030D-6E8A-4147-A177-3AD203B41FA5}">
                      <a16:colId xmlns:a16="http://schemas.microsoft.com/office/drawing/2014/main" val="2166082672"/>
                    </a:ext>
                  </a:extLst>
                </a:gridCol>
                <a:gridCol w="830451">
                  <a:extLst>
                    <a:ext uri="{9D8B030D-6E8A-4147-A177-3AD203B41FA5}">
                      <a16:colId xmlns:a16="http://schemas.microsoft.com/office/drawing/2014/main" val="323885397"/>
                    </a:ext>
                  </a:extLst>
                </a:gridCol>
                <a:gridCol w="830451">
                  <a:extLst>
                    <a:ext uri="{9D8B030D-6E8A-4147-A177-3AD203B41FA5}">
                      <a16:colId xmlns:a16="http://schemas.microsoft.com/office/drawing/2014/main" val="3123341101"/>
                    </a:ext>
                  </a:extLst>
                </a:gridCol>
                <a:gridCol w="830451">
                  <a:extLst>
                    <a:ext uri="{9D8B030D-6E8A-4147-A177-3AD203B41FA5}">
                      <a16:colId xmlns:a16="http://schemas.microsoft.com/office/drawing/2014/main" val="3541438220"/>
                    </a:ext>
                  </a:extLst>
                </a:gridCol>
                <a:gridCol w="830451">
                  <a:extLst>
                    <a:ext uri="{9D8B030D-6E8A-4147-A177-3AD203B41FA5}">
                      <a16:colId xmlns:a16="http://schemas.microsoft.com/office/drawing/2014/main" val="3507977971"/>
                    </a:ext>
                  </a:extLst>
                </a:gridCol>
                <a:gridCol w="830451">
                  <a:extLst>
                    <a:ext uri="{9D8B030D-6E8A-4147-A177-3AD203B41FA5}">
                      <a16:colId xmlns:a16="http://schemas.microsoft.com/office/drawing/2014/main" val="2538361892"/>
                    </a:ext>
                  </a:extLst>
                </a:gridCol>
                <a:gridCol w="830451">
                  <a:extLst>
                    <a:ext uri="{9D8B030D-6E8A-4147-A177-3AD203B41FA5}">
                      <a16:colId xmlns:a16="http://schemas.microsoft.com/office/drawing/2014/main" val="1481467054"/>
                    </a:ext>
                  </a:extLst>
                </a:gridCol>
              </a:tblGrid>
              <a:tr h="6034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Pitch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Yaw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4258372"/>
                  </a:ext>
                </a:extLst>
              </a:tr>
              <a:tr h="7966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 DOF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946211"/>
                  </a:ext>
                </a:extLst>
              </a:tr>
              <a:tr h="7966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 DOF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5690685"/>
                  </a:ext>
                </a:extLst>
              </a:tr>
              <a:tr h="7966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 DOF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728427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E544691-E620-4886-9047-3C7F73E0E0C6}"/>
              </a:ext>
            </a:extLst>
          </p:cNvPr>
          <p:cNvSpPr txBox="1"/>
          <p:nvPr/>
        </p:nvSpPr>
        <p:spPr>
          <a:xfrm>
            <a:off x="4449694" y="2674465"/>
            <a:ext cx="14060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Translation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2B1256-CF4B-4D54-A67D-95CC526C9224}"/>
              </a:ext>
            </a:extLst>
          </p:cNvPr>
          <p:cNvSpPr txBox="1"/>
          <p:nvPr/>
        </p:nvSpPr>
        <p:spPr>
          <a:xfrm>
            <a:off x="2110599" y="2674465"/>
            <a:ext cx="12477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Rotation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B9E055-1410-4F17-A0DC-D77A2A1246A1}"/>
              </a:ext>
            </a:extLst>
          </p:cNvPr>
          <p:cNvSpPr txBox="1"/>
          <p:nvPr/>
        </p:nvSpPr>
        <p:spPr>
          <a:xfrm>
            <a:off x="510126" y="1544495"/>
            <a:ext cx="10087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fidelity is determined by the degree-of-freedom (DOF) model selected, balancing accuracy against computational complexity.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317F1FB-1178-4D4C-8D22-85E459C18EAE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Kinematics / Rigid-Body Dynamics Models</a:t>
            </a:r>
          </a:p>
        </p:txBody>
      </p:sp>
    </p:spTree>
    <p:extLst>
      <p:ext uri="{BB962C8B-B14F-4D97-AF65-F5344CB8AC3E}">
        <p14:creationId xmlns:p14="http://schemas.microsoft.com/office/powerpoint/2010/main" val="14933762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F317F1FB-1178-4D4C-8D22-85E459C18EAE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References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F762B9D-DCCA-4749-9092-C6131D77A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970" y="1630573"/>
            <a:ext cx="10796972" cy="397381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i="0" dirty="0">
                <a:solidFill>
                  <a:srgbClr val="212529"/>
                </a:solidFill>
                <a:effectLst/>
                <a:latin typeface="Poppins-Regular"/>
              </a:rPr>
              <a:t>Guidance:</a:t>
            </a:r>
          </a:p>
          <a:p>
            <a:r>
              <a:rPr lang="en-US" b="1" i="0" dirty="0">
                <a:solidFill>
                  <a:srgbClr val="212529"/>
                </a:solidFill>
                <a:effectLst/>
                <a:latin typeface="Poppins-Regular"/>
              </a:rPr>
              <a:t>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Poppins-Regular"/>
              </a:rPr>
              <a:t>Siouris</a:t>
            </a:r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, G. (2004). </a:t>
            </a:r>
            <a:r>
              <a:rPr lang="en-US" b="0" i="1" dirty="0">
                <a:solidFill>
                  <a:srgbClr val="212529"/>
                </a:solidFill>
                <a:effectLst/>
                <a:latin typeface="Poppins-Regular"/>
              </a:rPr>
              <a:t>Missile Guidance and Control Systems</a:t>
            </a:r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. Imprint: Springer.</a:t>
            </a:r>
          </a:p>
          <a:p>
            <a:endParaRPr lang="en-US" dirty="0">
              <a:solidFill>
                <a:srgbClr val="212529"/>
              </a:solidFill>
              <a:latin typeface="Poppins-Regular"/>
            </a:endParaRPr>
          </a:p>
          <a:p>
            <a:pPr marL="0" indent="0">
              <a:buNone/>
            </a:pPr>
            <a:r>
              <a:rPr lang="en-US" b="1" i="0" dirty="0">
                <a:solidFill>
                  <a:srgbClr val="212529"/>
                </a:solidFill>
                <a:effectLst/>
                <a:latin typeface="Poppins-Regular"/>
              </a:rPr>
              <a:t>Navigation: </a:t>
            </a:r>
          </a:p>
          <a:p>
            <a:r>
              <a:rPr lang="en-US" b="0" i="0" dirty="0" err="1">
                <a:solidFill>
                  <a:srgbClr val="212529"/>
                </a:solidFill>
                <a:effectLst/>
                <a:latin typeface="Poppins-Regular"/>
              </a:rPr>
              <a:t>Titterton</a:t>
            </a:r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, D., &amp; Weston, J. (2009). </a:t>
            </a:r>
            <a:r>
              <a:rPr lang="en-US" b="0" i="1" dirty="0">
                <a:solidFill>
                  <a:srgbClr val="212529"/>
                </a:solidFill>
                <a:effectLst/>
                <a:latin typeface="Poppins-Regular"/>
              </a:rPr>
              <a:t>Strapdown Inertial Navigation Technology</a:t>
            </a:r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. The Inst. of Engineering and Technology.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i="0" dirty="0">
                <a:solidFill>
                  <a:srgbClr val="212529"/>
                </a:solidFill>
                <a:effectLst/>
                <a:latin typeface="Poppins-Regular"/>
              </a:rPr>
              <a:t>Control: 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Cook, M. (2007). </a:t>
            </a:r>
            <a:r>
              <a:rPr lang="en-US" b="0" i="1" dirty="0">
                <a:solidFill>
                  <a:srgbClr val="212529"/>
                </a:solidFill>
                <a:effectLst/>
                <a:latin typeface="Poppins-Regular"/>
              </a:rPr>
              <a:t>Flight Dynamics Principles: A Linear Systems Approach to Aircraft Stability and Control</a:t>
            </a:r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. Butterworth-Heinemann/Elsevier.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Fielding, C. (2010). </a:t>
            </a:r>
            <a:r>
              <a:rPr lang="en-US" b="0" i="1" dirty="0">
                <a:solidFill>
                  <a:srgbClr val="212529"/>
                </a:solidFill>
                <a:effectLst/>
                <a:latin typeface="Poppins-Regular"/>
              </a:rPr>
              <a:t>Fly‐by‐Wire Flight Control Systems</a:t>
            </a:r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.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212529"/>
                </a:solidFill>
                <a:latin typeface="Poppins-Regular"/>
              </a:rPr>
              <a:t>Simulation and modeling: 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Zipfel, P., &amp;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Poppins-Regular"/>
              </a:rPr>
              <a:t>Schiehlen</a:t>
            </a:r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, W. (2001). Modeling and Simulation</a:t>
            </a:r>
            <a:r>
              <a:rPr lang="en-US" dirty="0">
                <a:solidFill>
                  <a:srgbClr val="212529"/>
                </a:solidFill>
                <a:latin typeface="Poppins-Regular"/>
              </a:rPr>
              <a:t> </a:t>
            </a:r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of Aerospace Vehicle Dynamics</a:t>
            </a:r>
            <a:r>
              <a:rPr lang="en-US" b="0" i="1" dirty="0">
                <a:solidFill>
                  <a:srgbClr val="212529"/>
                </a:solidFill>
                <a:effectLst/>
                <a:latin typeface="Poppins-Regular"/>
              </a:rPr>
              <a:t>.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Poppins-Regular"/>
              </a:rPr>
              <a:t>Stevens, B. (2010). Aircraft Control and Simulation</a:t>
            </a:r>
            <a:endParaRPr lang="en-US" b="0" i="1" dirty="0">
              <a:solidFill>
                <a:srgbClr val="212529"/>
              </a:solidFill>
              <a:effectLst/>
              <a:latin typeface="Poppins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8191492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819E1E-24AF-454E-BEFB-3C71AF886F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734736"/>
            <a:ext cx="7766936" cy="1096900"/>
          </a:xfrm>
        </p:spPr>
        <p:txBody>
          <a:bodyPr/>
          <a:lstStyle/>
          <a:p>
            <a:pPr algn="l"/>
            <a:r>
              <a:rPr lang="en-US" dirty="0"/>
              <a:t>Thank you for listening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B2C054A-6F3B-4404-B5E3-0F0B4216E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2984033"/>
            <a:ext cx="1409387" cy="44496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Questions?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F376F3-65A0-4FFD-8641-DA51EA992DB5}"/>
              </a:ext>
            </a:extLst>
          </p:cNvPr>
          <p:cNvSpPr txBox="1"/>
          <p:nvPr/>
        </p:nvSpPr>
        <p:spPr>
          <a:xfrm>
            <a:off x="7761421" y="3836909"/>
            <a:ext cx="2081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Access Content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DC4CC-223E-4461-BC88-73589D6DAC39}"/>
              </a:ext>
            </a:extLst>
          </p:cNvPr>
          <p:cNvSpPr txBox="1"/>
          <p:nvPr/>
        </p:nvSpPr>
        <p:spPr>
          <a:xfrm>
            <a:off x="385009" y="3836909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SURVEY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9BAE0C-5C92-4D88-A7F5-2BD1247047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488" b="91436" l="6882" r="89967">
                        <a14:foregroundMark x1="16750" y1="12976" x2="16750" y2="12976"/>
                        <a14:foregroundMark x1="16418" y1="24308" x2="16418" y2="24308"/>
                        <a14:foregroundMark x1="11111" y1="30709" x2="11111" y2="30709"/>
                        <a14:foregroundMark x1="7214" y1="32180" x2="7214" y2="32180"/>
                        <a14:foregroundMark x1="12272" y1="6574" x2="12272" y2="6574"/>
                        <a14:foregroundMark x1="7214" y1="51038" x2="7214" y2="51038"/>
                        <a14:foregroundMark x1="6965" y1="60986" x2="6965" y2="60986"/>
                        <a14:foregroundMark x1="13350" y1="63841" x2="13350" y2="63841"/>
                        <a14:foregroundMark x1="10033" y1="72837" x2="10033" y2="72837"/>
                        <a14:foregroundMark x1="15589" y1="80104" x2="15589" y2="80104"/>
                        <a14:foregroundMark x1="23134" y1="61505" x2="23134" y2="61505"/>
                        <a14:foregroundMark x1="25041" y1="30709" x2="25041" y2="30709"/>
                        <a14:foregroundMark x1="30680" y1="33045" x2="30680" y2="33045"/>
                        <a14:foregroundMark x1="33665" y1="27509" x2="33665" y2="27509"/>
                        <a14:foregroundMark x1="33997" y1="17388" x2="33997" y2="17388"/>
                        <a14:foregroundMark x1="33997" y1="6574" x2="33997" y2="6574"/>
                        <a14:foregroundMark x1="62106" y1="9516" x2="62106" y2="9516"/>
                        <a14:foregroundMark x1="71559" y1="13322" x2="71559" y2="13322"/>
                        <a14:foregroundMark x1="78275" y1="15311" x2="78275" y2="15311"/>
                        <a14:foregroundMark x1="86650" y1="35121" x2="86650" y2="35121"/>
                        <a14:foregroundMark x1="86899" y1="53114" x2="86899" y2="53114"/>
                        <a14:foregroundMark x1="89138" y1="86505" x2="89138" y2="86505"/>
                        <a14:foregroundMark x1="79934" y1="91436" x2="79934" y2="91436"/>
                        <a14:foregroundMark x1="72968" y1="90917" x2="72968" y2="90917"/>
                        <a14:foregroundMark x1="62935" y1="90917" x2="62935" y2="90917"/>
                        <a14:foregroundMark x1="47595" y1="88581" x2="47595" y2="88581"/>
                        <a14:foregroundMark x1="53731" y1="87976" x2="53731" y2="87976"/>
                        <a14:foregroundMark x1="71310" y1="73183" x2="71310" y2="73183"/>
                        <a14:foregroundMark x1="74378" y1="54239" x2="74378" y2="54239"/>
                        <a14:foregroundMark x1="62687" y1="45242" x2="62687" y2="45242"/>
                        <a14:foregroundMark x1="42620" y1="52249" x2="42620" y2="52249"/>
                        <a14:foregroundMark x1="47927" y1="48789" x2="47927" y2="48789"/>
                        <a14:backgroundMark x1="15837" y1="39446" x2="15837" y2="39446"/>
                        <a14:backgroundMark x1="24793" y1="39706" x2="24793" y2="39706"/>
                        <a14:backgroundMark x1="59867" y1="45588" x2="59867" y2="45588"/>
                        <a14:backgroundMark x1="62438" y1="24308" x2="62438" y2="243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76" t="4511" r="9873" b="7594"/>
          <a:stretch/>
        </p:blipFill>
        <p:spPr>
          <a:xfrm>
            <a:off x="385009" y="4206241"/>
            <a:ext cx="2531445" cy="253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54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BFF4D0-655E-40F6-87B4-2DBB65063C9B}"/>
              </a:ext>
            </a:extLst>
          </p:cNvPr>
          <p:cNvSpPr txBox="1"/>
          <p:nvPr/>
        </p:nvSpPr>
        <p:spPr>
          <a:xfrm>
            <a:off x="297018" y="1780045"/>
            <a:ext cx="579898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Guidance, Navigation and Control department are central to the system design process, we: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Interface with all other parts of the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 often called on to quantify the impact of issues elsewhere in the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Have a broad understanding of the system, as well as specialist knowledge of the GNC algorithms.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 involved in system development from concept phase through to in service support.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51169D7F-D2A6-422A-81A7-D40D3F4345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5314948"/>
              </p:ext>
            </p:extLst>
          </p:nvPr>
        </p:nvGraphicFramePr>
        <p:xfrm>
          <a:off x="4975668" y="113371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38206581-5B3C-4F45-B80E-2D06BF1DE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126" y="534679"/>
            <a:ext cx="9535070" cy="646331"/>
          </a:xfrm>
        </p:spPr>
        <p:txBody>
          <a:bodyPr/>
          <a:lstStyle/>
          <a:p>
            <a:r>
              <a:rPr lang="en-US" dirty="0"/>
              <a:t>GNC Role</a:t>
            </a:r>
          </a:p>
        </p:txBody>
      </p:sp>
    </p:spTree>
    <p:extLst>
      <p:ext uri="{BB962C8B-B14F-4D97-AF65-F5344CB8AC3E}">
        <p14:creationId xmlns:p14="http://schemas.microsoft.com/office/powerpoint/2010/main" val="216896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A47BDF81-56B5-D6F8-1D45-8C10FCBB749C}"/>
              </a:ext>
            </a:extLst>
          </p:cNvPr>
          <p:cNvSpPr/>
          <p:nvPr/>
        </p:nvSpPr>
        <p:spPr>
          <a:xfrm>
            <a:off x="494906" y="1277437"/>
            <a:ext cx="7219948" cy="188213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AE2A453-5EC9-879F-CB23-2C3E7E6B03D1}"/>
              </a:ext>
            </a:extLst>
          </p:cNvPr>
          <p:cNvSpPr/>
          <p:nvPr/>
        </p:nvSpPr>
        <p:spPr>
          <a:xfrm>
            <a:off x="494906" y="3159577"/>
            <a:ext cx="7219948" cy="35664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EE9AD6-6FF3-1238-5CB5-2AF56DF69BEF}"/>
              </a:ext>
            </a:extLst>
          </p:cNvPr>
          <p:cNvSpPr/>
          <p:nvPr/>
        </p:nvSpPr>
        <p:spPr>
          <a:xfrm>
            <a:off x="792087" y="1565674"/>
            <a:ext cx="1201216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Guidance law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73DB6D-C76F-AF71-721F-CE1DDFDAAEA1}"/>
              </a:ext>
            </a:extLst>
          </p:cNvPr>
          <p:cNvSpPr/>
          <p:nvPr/>
        </p:nvSpPr>
        <p:spPr>
          <a:xfrm>
            <a:off x="2533252" y="1562395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Steering law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5D72-E5B2-4351-7BFE-ACA8B6D21645}"/>
              </a:ext>
            </a:extLst>
          </p:cNvPr>
          <p:cNvSpPr/>
          <p:nvPr/>
        </p:nvSpPr>
        <p:spPr>
          <a:xfrm>
            <a:off x="4097489" y="1559518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Autopilot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1744FD5-123B-E633-6C7D-0D6DBC080D7B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1993303" y="1882435"/>
            <a:ext cx="539949" cy="327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D3DAB89-A280-C54F-988C-E880F1ADF46E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3721972" y="1879558"/>
            <a:ext cx="375517" cy="28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9772E8A-48CC-DD8D-B216-EA7939FE3598}"/>
                  </a:ext>
                </a:extLst>
              </p:cNvPr>
              <p:cNvSpPr txBox="1"/>
              <p:nvPr/>
            </p:nvSpPr>
            <p:spPr>
              <a:xfrm>
                <a:off x="2023931" y="2319950"/>
                <a:ext cx="698909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2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Sup>
                                <m:sSubSup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sub>
                                <m:sup>
                                  <m:r>
                                    <m:rPr>
                                      <m:brk m:alnAt="7"/>
                                    </m:r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sub>
                                <m:sup>
                                  <m:r>
                                    <m:rPr>
                                      <m:brk m:alnAt="7"/>
                                    </m:r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sub>
                                <m:sup>
                                  <m:r>
                                    <m:rPr>
                                      <m:brk m:alnAt="7"/>
                                    </m:r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p>
                              </m:sSubSup>
                            </m:e>
                          </m:mr>
                        </m:m>
                      </m:e>
                    </m:d>
                  </m:oMath>
                </a14:m>
                <a:r>
                  <a:rPr lang="en-US" sz="1200" dirty="0"/>
                  <a:t>dem</a:t>
                </a:r>
                <a:endParaRPr lang="en-US" sz="1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9772E8A-48CC-DD8D-B216-EA7939FE35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3931" y="2319950"/>
                <a:ext cx="698909" cy="61555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BA34BE1-FD96-2BB7-81A4-ECAB81FAFA75}"/>
                  </a:ext>
                </a:extLst>
              </p:cNvPr>
              <p:cNvSpPr txBox="1"/>
              <p:nvPr/>
            </p:nvSpPr>
            <p:spPr>
              <a:xfrm>
                <a:off x="3748034" y="2333574"/>
                <a:ext cx="698909" cy="5883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2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200" b="0" i="1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sub>
                                <m:sup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200" b="0" i="1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sub>
                                <m:sup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p>
                              </m:sSubSup>
                            </m:e>
                          </m:mr>
                        </m:m>
                      </m:e>
                    </m:d>
                  </m:oMath>
                </a14:m>
                <a:r>
                  <a:rPr lang="en-US" sz="1200" dirty="0"/>
                  <a:t>dem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BA34BE1-FD96-2BB7-81A4-ECAB81FAFA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8034" y="2333574"/>
                <a:ext cx="698909" cy="58830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72EDD90-6156-08E1-75D4-6AE2B8147761}"/>
                  </a:ext>
                </a:extLst>
              </p:cNvPr>
              <p:cNvSpPr txBox="1"/>
              <p:nvPr/>
            </p:nvSpPr>
            <p:spPr>
              <a:xfrm>
                <a:off x="5280883" y="2353487"/>
                <a:ext cx="595869" cy="5869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2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</m:mr>
                          <m:mr>
                            <m:e>
                              <m:r>
                                <a:rPr lang="en-US" sz="1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𝜂</m:t>
                              </m:r>
                            </m:e>
                          </m:mr>
                          <m:m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𝜁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1200" dirty="0"/>
                  <a:t>dem</a:t>
                </a:r>
                <a:endParaRPr lang="en-US" sz="1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72EDD90-6156-08E1-75D4-6AE2B81477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0883" y="2353487"/>
                <a:ext cx="595869" cy="586956"/>
              </a:xfrm>
              <a:prstGeom prst="rect">
                <a:avLst/>
              </a:prstGeom>
              <a:blipFill>
                <a:blip r:embed="rId4"/>
                <a:stretch>
                  <a:fillRect r="-10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D2A8B57F-6D8A-3470-314C-CD1DA228BAFE}"/>
              </a:ext>
            </a:extLst>
          </p:cNvPr>
          <p:cNvCxnSpPr>
            <a:cxnSpLocks/>
            <a:stCxn id="6" idx="3"/>
            <a:endCxn id="19" idx="1"/>
          </p:cNvCxnSpPr>
          <p:nvPr/>
        </p:nvCxnSpPr>
        <p:spPr>
          <a:xfrm>
            <a:off x="5286209" y="1879558"/>
            <a:ext cx="669490" cy="1953012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41F339A-67D0-71BE-E068-4C4E62CC0A14}"/>
              </a:ext>
            </a:extLst>
          </p:cNvPr>
          <p:cNvSpPr/>
          <p:nvPr/>
        </p:nvSpPr>
        <p:spPr>
          <a:xfrm>
            <a:off x="5955699" y="3375370"/>
            <a:ext cx="1188720" cy="91440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Actuators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6E895DDB-B38A-671F-2357-19BDC0DD85A6}"/>
              </a:ext>
            </a:extLst>
          </p:cNvPr>
          <p:cNvCxnSpPr>
            <a:cxnSpLocks/>
            <a:stCxn id="19" idx="3"/>
            <a:endCxn id="25" idx="3"/>
          </p:cNvCxnSpPr>
          <p:nvPr/>
        </p:nvCxnSpPr>
        <p:spPr>
          <a:xfrm flipH="1">
            <a:off x="7109816" y="3832570"/>
            <a:ext cx="34603" cy="1262359"/>
          </a:xfrm>
          <a:prstGeom prst="bentConnector3">
            <a:avLst>
              <a:gd name="adj1" fmla="val -660636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7D9EEDE0-A701-10DB-E315-A57491D180F2}"/>
              </a:ext>
            </a:extLst>
          </p:cNvPr>
          <p:cNvSpPr/>
          <p:nvPr/>
        </p:nvSpPr>
        <p:spPr>
          <a:xfrm>
            <a:off x="5921096" y="4637729"/>
            <a:ext cx="1188720" cy="91440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Airframe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618F569-387C-EA0A-1CBB-066A75B83C80}"/>
              </a:ext>
            </a:extLst>
          </p:cNvPr>
          <p:cNvSpPr/>
          <p:nvPr/>
        </p:nvSpPr>
        <p:spPr>
          <a:xfrm>
            <a:off x="4104880" y="4129815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Instruments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A1A2A9-3D3B-8049-DE72-78D7D3B82895}"/>
              </a:ext>
            </a:extLst>
          </p:cNvPr>
          <p:cNvCxnSpPr>
            <a:cxnSpLocks/>
            <a:stCxn id="28" idx="0"/>
            <a:endCxn id="6" idx="2"/>
          </p:cNvCxnSpPr>
          <p:nvPr/>
        </p:nvCxnSpPr>
        <p:spPr>
          <a:xfrm flipH="1" flipV="1">
            <a:off x="4691849" y="2199598"/>
            <a:ext cx="7391" cy="19302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C74B4990-C439-A479-2337-E15DE9E32E78}"/>
              </a:ext>
            </a:extLst>
          </p:cNvPr>
          <p:cNvCxnSpPr>
            <a:cxnSpLocks/>
            <a:stCxn id="25" idx="1"/>
            <a:endCxn id="28" idx="3"/>
          </p:cNvCxnSpPr>
          <p:nvPr/>
        </p:nvCxnSpPr>
        <p:spPr>
          <a:xfrm rot="10800000">
            <a:off x="5293600" y="4449855"/>
            <a:ext cx="627496" cy="645074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B3C289ED-926E-AD7D-D474-DFFB05FB075C}"/>
              </a:ext>
            </a:extLst>
          </p:cNvPr>
          <p:cNvCxnSpPr>
            <a:cxnSpLocks/>
            <a:stCxn id="25" idx="1"/>
            <a:endCxn id="40" idx="3"/>
          </p:cNvCxnSpPr>
          <p:nvPr/>
        </p:nvCxnSpPr>
        <p:spPr>
          <a:xfrm rot="10800000" flipV="1">
            <a:off x="5293830" y="5094928"/>
            <a:ext cx="627267" cy="50349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E6F89D59-D86C-3A37-1704-51196EC66AAB}"/>
              </a:ext>
            </a:extLst>
          </p:cNvPr>
          <p:cNvSpPr/>
          <p:nvPr/>
        </p:nvSpPr>
        <p:spPr>
          <a:xfrm>
            <a:off x="4105109" y="5278388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Kinematics</a:t>
            </a:r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E946761A-0C6C-B12F-30D7-46EB67F302B1}"/>
              </a:ext>
            </a:extLst>
          </p:cNvPr>
          <p:cNvCxnSpPr>
            <a:cxnSpLocks/>
            <a:stCxn id="28" idx="1"/>
            <a:endCxn id="46" idx="0"/>
          </p:cNvCxnSpPr>
          <p:nvPr/>
        </p:nvCxnSpPr>
        <p:spPr>
          <a:xfrm rot="10800000" flipV="1">
            <a:off x="1912502" y="4449854"/>
            <a:ext cx="2192378" cy="828533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EA3FEF0B-82CE-BCC2-6D55-3042AE570DB0}"/>
              </a:ext>
            </a:extLst>
          </p:cNvPr>
          <p:cNvSpPr/>
          <p:nvPr/>
        </p:nvSpPr>
        <p:spPr>
          <a:xfrm>
            <a:off x="1318142" y="5278388"/>
            <a:ext cx="1188720" cy="64008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Seeker/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estimator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EAB783E-E005-F2C5-8C03-36CFE8F089BC}"/>
              </a:ext>
            </a:extLst>
          </p:cNvPr>
          <p:cNvSpPr txBox="1"/>
          <p:nvPr/>
        </p:nvSpPr>
        <p:spPr>
          <a:xfrm>
            <a:off x="5919788" y="5645465"/>
            <a:ext cx="1224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Target Motion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97AB935-8CEE-D2BD-8CC3-3E9EED0646BD}"/>
              </a:ext>
            </a:extLst>
          </p:cNvPr>
          <p:cNvCxnSpPr>
            <a:cxnSpLocks/>
            <a:stCxn id="48" idx="1"/>
          </p:cNvCxnSpPr>
          <p:nvPr/>
        </p:nvCxnSpPr>
        <p:spPr>
          <a:xfrm flipH="1">
            <a:off x="5286209" y="5799354"/>
            <a:ext cx="633579" cy="0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38C92EE-2074-FD56-F347-0860592A4660}"/>
              </a:ext>
            </a:extLst>
          </p:cNvPr>
          <p:cNvCxnSpPr>
            <a:cxnSpLocks/>
            <a:stCxn id="40" idx="1"/>
            <a:endCxn id="46" idx="3"/>
          </p:cNvCxnSpPr>
          <p:nvPr/>
        </p:nvCxnSpPr>
        <p:spPr>
          <a:xfrm flipH="1">
            <a:off x="2506862" y="5598428"/>
            <a:ext cx="159824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A2DA23F0-B954-73A3-2112-C0E79E4F5A98}"/>
              </a:ext>
            </a:extLst>
          </p:cNvPr>
          <p:cNvCxnSpPr>
            <a:cxnSpLocks/>
            <a:stCxn id="46" idx="1"/>
            <a:endCxn id="4" idx="1"/>
          </p:cNvCxnSpPr>
          <p:nvPr/>
        </p:nvCxnSpPr>
        <p:spPr>
          <a:xfrm rot="10800000">
            <a:off x="792088" y="1885714"/>
            <a:ext cx="526055" cy="3712714"/>
          </a:xfrm>
          <a:prstGeom prst="bentConnector3">
            <a:avLst>
              <a:gd name="adj1" fmla="val 143456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9BD31B86-8CC1-A648-AC23-BCC7845B7CA0}"/>
              </a:ext>
            </a:extLst>
          </p:cNvPr>
          <p:cNvSpPr txBox="1"/>
          <p:nvPr/>
        </p:nvSpPr>
        <p:spPr>
          <a:xfrm>
            <a:off x="6420518" y="1256442"/>
            <a:ext cx="14478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Algorithms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5E465F-2FBF-35B5-583A-D00C94D4F3A8}"/>
              </a:ext>
            </a:extLst>
          </p:cNvPr>
          <p:cNvSpPr txBox="1"/>
          <p:nvPr/>
        </p:nvSpPr>
        <p:spPr>
          <a:xfrm>
            <a:off x="4666852" y="6400655"/>
            <a:ext cx="14478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Real World</a:t>
            </a:r>
          </a:p>
        </p:txBody>
      </p:sp>
      <p:sp>
        <p:nvSpPr>
          <p:cNvPr id="138" name="Rectangle: Rounded Corners 137">
            <a:extLst>
              <a:ext uri="{FF2B5EF4-FFF2-40B4-BE49-F238E27FC236}">
                <a16:creationId xmlns:a16="http://schemas.microsoft.com/office/drawing/2014/main" id="{97A6F4D7-BB71-CA74-D7BC-B4B8838ADC81}"/>
              </a:ext>
            </a:extLst>
          </p:cNvPr>
          <p:cNvSpPr/>
          <p:nvPr/>
        </p:nvSpPr>
        <p:spPr>
          <a:xfrm>
            <a:off x="716416" y="1429519"/>
            <a:ext cx="1399563" cy="899794"/>
          </a:xfrm>
          <a:prstGeom prst="round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: Rounded Corners 138">
            <a:extLst>
              <a:ext uri="{FF2B5EF4-FFF2-40B4-BE49-F238E27FC236}">
                <a16:creationId xmlns:a16="http://schemas.microsoft.com/office/drawing/2014/main" id="{BE5BE3B2-E7EC-5C25-C7F1-BF8DB9882450}"/>
              </a:ext>
            </a:extLst>
          </p:cNvPr>
          <p:cNvSpPr/>
          <p:nvPr/>
        </p:nvSpPr>
        <p:spPr>
          <a:xfrm>
            <a:off x="2427831" y="1429519"/>
            <a:ext cx="1399563" cy="89979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: Rounded Corners 140">
            <a:extLst>
              <a:ext uri="{FF2B5EF4-FFF2-40B4-BE49-F238E27FC236}">
                <a16:creationId xmlns:a16="http://schemas.microsoft.com/office/drawing/2014/main" id="{B77F966A-4514-A1B5-C7E9-5D534F7C2B63}"/>
              </a:ext>
            </a:extLst>
          </p:cNvPr>
          <p:cNvSpPr/>
          <p:nvPr/>
        </p:nvSpPr>
        <p:spPr>
          <a:xfrm>
            <a:off x="4007190" y="1445897"/>
            <a:ext cx="1399563" cy="8997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1F1DA4A8-C093-469C-8AD5-831F5722DA67}"/>
              </a:ext>
            </a:extLst>
          </p:cNvPr>
          <p:cNvSpPr txBox="1">
            <a:spLocks/>
          </p:cNvSpPr>
          <p:nvPr/>
        </p:nvSpPr>
        <p:spPr>
          <a:xfrm>
            <a:off x="7766606" y="1698181"/>
            <a:ext cx="3940677" cy="4473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Guidance law </a:t>
            </a:r>
            <a:r>
              <a:rPr lang="en-US" dirty="0"/>
              <a:t>determines required missile trajectory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Steering law </a:t>
            </a:r>
            <a:r>
              <a:rPr lang="en-US" dirty="0"/>
              <a:t>determines how this is achieved (interface between guidance and autopilot);</a:t>
            </a:r>
          </a:p>
          <a:p>
            <a:endParaRPr lang="en-US" sz="1400" dirty="0"/>
          </a:p>
          <a:p>
            <a:r>
              <a:rPr lang="en-US" dirty="0">
                <a:solidFill>
                  <a:srgbClr val="FF0000"/>
                </a:solidFill>
              </a:rPr>
              <a:t>Autopilot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produces necessary fin or thruster demands to manoeuvre the airframe such that it follows the demanded trajectory and remains in stable flight.</a:t>
            </a:r>
            <a:endParaRPr lang="en-US" sz="1400" dirty="0"/>
          </a:p>
          <a:p>
            <a:endParaRPr lang="en-US" dirty="0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E6650DA1-D1B5-42FB-8A11-E458685D73EF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Guidance and Control Algorithms</a:t>
            </a:r>
          </a:p>
        </p:txBody>
      </p:sp>
    </p:spTree>
    <p:extLst>
      <p:ext uri="{BB962C8B-B14F-4D97-AF65-F5344CB8AC3E}">
        <p14:creationId xmlns:p14="http://schemas.microsoft.com/office/powerpoint/2010/main" val="1853749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9DDE48-1812-44B0-9DE7-2D87206D45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20" t="-139" r="671" b="12105"/>
          <a:stretch/>
        </p:blipFill>
        <p:spPr>
          <a:xfrm>
            <a:off x="4596602" y="2286061"/>
            <a:ext cx="6789641" cy="29082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41C4A5-CF98-47AD-92A1-C6FCFB846FF2}"/>
              </a:ext>
            </a:extLst>
          </p:cNvPr>
          <p:cNvSpPr txBox="1">
            <a:spLocks/>
          </p:cNvSpPr>
          <p:nvPr/>
        </p:nvSpPr>
        <p:spPr>
          <a:xfrm>
            <a:off x="510126" y="1714500"/>
            <a:ext cx="4086476" cy="431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Non-Homing Guidance</a:t>
            </a:r>
          </a:p>
          <a:p>
            <a:pPr lvl="1"/>
            <a:r>
              <a:rPr lang="en-US" dirty="0"/>
              <a:t>Missile flies to target coordinates provided before launch.</a:t>
            </a:r>
          </a:p>
          <a:p>
            <a:endParaRPr lang="en-US" dirty="0"/>
          </a:p>
          <a:p>
            <a:r>
              <a:rPr lang="en-US" dirty="0"/>
              <a:t>Homing guidance</a:t>
            </a:r>
          </a:p>
          <a:p>
            <a:pPr lvl="1"/>
            <a:r>
              <a:rPr lang="en-US" dirty="0"/>
              <a:t>Target tracked by missile seeker</a:t>
            </a:r>
          </a:p>
          <a:p>
            <a:pPr lvl="1"/>
            <a:r>
              <a:rPr lang="en-US" dirty="0"/>
              <a:t>Used in terminal phase</a:t>
            </a:r>
          </a:p>
          <a:p>
            <a:endParaRPr lang="en-US" dirty="0"/>
          </a:p>
          <a:p>
            <a:r>
              <a:rPr lang="en-US" dirty="0"/>
              <a:t>Direct guidance</a:t>
            </a:r>
          </a:p>
          <a:p>
            <a:pPr lvl="1"/>
            <a:r>
              <a:rPr lang="en-US" dirty="0"/>
              <a:t>Target tracked independently (external) of the missile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153C90-2292-4D37-8D1A-3D368DDA9FD2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Missile Guidance Types</a:t>
            </a:r>
          </a:p>
        </p:txBody>
      </p:sp>
    </p:spTree>
    <p:extLst>
      <p:ext uri="{BB962C8B-B14F-4D97-AF65-F5344CB8AC3E}">
        <p14:creationId xmlns:p14="http://schemas.microsoft.com/office/powerpoint/2010/main" val="1102185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262977-2393-4479-A93C-8B442387BDBE}"/>
              </a:ext>
            </a:extLst>
          </p:cNvPr>
          <p:cNvCxnSpPr>
            <a:cxnSpLocks/>
          </p:cNvCxnSpPr>
          <p:nvPr/>
        </p:nvCxnSpPr>
        <p:spPr>
          <a:xfrm>
            <a:off x="7520599" y="2682059"/>
            <a:ext cx="1524000" cy="1769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B5F819-1817-43F3-9DC5-5714A5539D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1" b="94979" l="5040" r="95053">
                        <a14:foregroundMark x1="90291" y1="10693" x2="90291" y2="10693"/>
                        <a14:foregroundMark x1="92084" y1="10693" x2="87260" y2="14551"/>
                        <a14:foregroundMark x1="94496" y1="10925" x2="94341" y2="8415"/>
                        <a14:foregroundMark x1="94651" y1="8415" x2="95083" y2="12971"/>
                        <a14:foregroundMark x1="91775" y1="7531" x2="91775" y2="5951"/>
                        <a14:foregroundMark x1="19481" y1="66527" x2="8967" y2="71269"/>
                        <a14:foregroundMark x1="12585" y1="78475" x2="10019" y2="72617"/>
                        <a14:foregroundMark x1="14997" y1="81869" x2="17223" y2="91585"/>
                        <a14:foregroundMark x1="6710" y1="68294" x2="5071" y2="68108"/>
                        <a14:foregroundMark x1="16172" y1="93398" x2="15584" y2="94979"/>
                        <a14:foregroundMark x1="82900" y1="26732" x2="76438" y2="32589"/>
                        <a14:foregroundMark x1="82684" y1="28312" x2="76778" y2="324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180826" y="2106968"/>
            <a:ext cx="1403226" cy="933314"/>
          </a:xfr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2BDB7A78-0705-4155-B4D9-661D06AF71EF}"/>
              </a:ext>
            </a:extLst>
          </p:cNvPr>
          <p:cNvGrpSpPr/>
          <p:nvPr/>
        </p:nvGrpSpPr>
        <p:grpSpPr>
          <a:xfrm>
            <a:off x="9752522" y="4054756"/>
            <a:ext cx="1355746" cy="683964"/>
            <a:chOff x="9379974" y="4173170"/>
            <a:chExt cx="1355746" cy="68396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2975312-26EF-42D0-A4C6-894B305D2B3E}"/>
                </a:ext>
              </a:extLst>
            </p:cNvPr>
            <p:cNvSpPr/>
            <p:nvPr/>
          </p:nvSpPr>
          <p:spPr>
            <a:xfrm>
              <a:off x="9379974" y="4463843"/>
              <a:ext cx="884906" cy="39329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1E53966-BCDF-46C3-AE25-6E23EE17034E}"/>
                </a:ext>
              </a:extLst>
            </p:cNvPr>
            <p:cNvSpPr/>
            <p:nvPr/>
          </p:nvSpPr>
          <p:spPr>
            <a:xfrm>
              <a:off x="9556956" y="4542502"/>
              <a:ext cx="530942" cy="23597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9009AC2-9D25-4364-A5F7-40540B204215}"/>
                </a:ext>
              </a:extLst>
            </p:cNvPr>
            <p:cNvSpPr/>
            <p:nvPr/>
          </p:nvSpPr>
          <p:spPr>
            <a:xfrm>
              <a:off x="9667567" y="4601495"/>
              <a:ext cx="309720" cy="11798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6A9B4AA-C637-493E-ADC1-DF16C4CE4829}"/>
                </a:ext>
              </a:extLst>
            </p:cNvPr>
            <p:cNvSpPr txBox="1"/>
            <p:nvPr/>
          </p:nvSpPr>
          <p:spPr>
            <a:xfrm>
              <a:off x="9971023" y="4173170"/>
              <a:ext cx="7646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Target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CB4350-267A-486B-86EC-438A3889BB16}"/>
                  </a:ext>
                </a:extLst>
              </p:cNvPr>
              <p:cNvSpPr txBox="1"/>
              <p:nvPr/>
            </p:nvSpPr>
            <p:spPr>
              <a:xfrm>
                <a:off x="8675531" y="2489708"/>
                <a:ext cx="4972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CB4350-267A-486B-86EC-438A3889BB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5531" y="2489708"/>
                <a:ext cx="497252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Arc 13">
            <a:extLst>
              <a:ext uri="{FF2B5EF4-FFF2-40B4-BE49-F238E27FC236}">
                <a16:creationId xmlns:a16="http://schemas.microsoft.com/office/drawing/2014/main" id="{8F6166A2-0BFA-41A7-B12E-22E54A304D65}"/>
              </a:ext>
            </a:extLst>
          </p:cNvPr>
          <p:cNvSpPr/>
          <p:nvPr/>
        </p:nvSpPr>
        <p:spPr>
          <a:xfrm rot="296093">
            <a:off x="3708582" y="2701968"/>
            <a:ext cx="7044111" cy="8570453"/>
          </a:xfrm>
          <a:prstGeom prst="arc">
            <a:avLst>
              <a:gd name="adj1" fmla="val 16200000"/>
              <a:gd name="adj2" fmla="val 18923729"/>
            </a:avLst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AD9CD6C-4386-45BB-B06C-F4DBF7061ED4}"/>
              </a:ext>
            </a:extLst>
          </p:cNvPr>
          <p:cNvSpPr txBox="1">
            <a:spLocks/>
          </p:cNvSpPr>
          <p:nvPr/>
        </p:nvSpPr>
        <p:spPr>
          <a:xfrm>
            <a:off x="675094" y="2414873"/>
            <a:ext cx="5174220" cy="2729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missile autonomously determines its position and velocity during flight through inertial measurement units (navigation)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Interception maneuvers are executed based on the known missile-target relative geometry without direct target sensing (guidance)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A9A8979-ADF6-4192-A147-69F5E875B6AB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Non-homing Guidance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573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CFD1D2-F0DA-DFA0-7224-828E01F70E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86"/>
          <a:stretch/>
        </p:blipFill>
        <p:spPr>
          <a:xfrm>
            <a:off x="4976262" y="1033806"/>
            <a:ext cx="6348201" cy="54054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1E11DE-C5E5-4D62-B82D-2B44CD47D3EA}"/>
              </a:ext>
            </a:extLst>
          </p:cNvPr>
          <p:cNvSpPr txBox="1">
            <a:spLocks/>
          </p:cNvSpPr>
          <p:nvPr/>
        </p:nvSpPr>
        <p:spPr>
          <a:xfrm>
            <a:off x="402296" y="1850444"/>
            <a:ext cx="4573966" cy="3772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Homing guidance is used to describe a missile system that can sense the target by some means, and then guide itself to the target by sending commands to its own control surfaces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Homing systems may be classified in three general groups as follows:</a:t>
            </a:r>
          </a:p>
          <a:p>
            <a:r>
              <a:rPr lang="en-US" dirty="0"/>
              <a:t>Active</a:t>
            </a:r>
          </a:p>
          <a:p>
            <a:r>
              <a:rPr lang="en-US" dirty="0"/>
              <a:t>Semi-Active</a:t>
            </a:r>
          </a:p>
          <a:p>
            <a:r>
              <a:rPr lang="en-US" dirty="0"/>
              <a:t>Passive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1B555E-D48A-4DE0-B5F9-4A70A0E13A42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Homing Guidance</a:t>
            </a:r>
          </a:p>
        </p:txBody>
      </p:sp>
    </p:spTree>
    <p:extLst>
      <p:ext uri="{BB962C8B-B14F-4D97-AF65-F5344CB8AC3E}">
        <p14:creationId xmlns:p14="http://schemas.microsoft.com/office/powerpoint/2010/main" val="3992675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A2DB85A-DA96-4760-A54B-5D7393822E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121"/>
          <a:stretch/>
        </p:blipFill>
        <p:spPr>
          <a:xfrm>
            <a:off x="5621320" y="2440874"/>
            <a:ext cx="5639587" cy="2530938"/>
          </a:xfr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496A7D0-B302-4D5F-A982-DE0820681276}"/>
              </a:ext>
            </a:extLst>
          </p:cNvPr>
          <p:cNvSpPr txBox="1"/>
          <p:nvPr/>
        </p:nvSpPr>
        <p:spPr>
          <a:xfrm>
            <a:off x="5621320" y="2440874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Beam rider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B349EE-BB44-4C2E-864A-421B01079766}"/>
              </a:ext>
            </a:extLst>
          </p:cNvPr>
          <p:cNvSpPr txBox="1">
            <a:spLocks/>
          </p:cNvSpPr>
          <p:nvPr/>
        </p:nvSpPr>
        <p:spPr>
          <a:xfrm>
            <a:off x="225966" y="2364251"/>
            <a:ext cx="5151482" cy="26075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ground/aircraft system transmits a guidance beam toward the target </a:t>
            </a:r>
          </a:p>
          <a:p>
            <a:endParaRPr lang="en-US" dirty="0"/>
          </a:p>
          <a:p>
            <a:r>
              <a:rPr lang="en-US" dirty="0"/>
              <a:t>The missile detects its position relative to the beam centerline using onboard receivers</a:t>
            </a:r>
          </a:p>
          <a:p>
            <a:endParaRPr lang="en-US" dirty="0"/>
          </a:p>
          <a:p>
            <a:r>
              <a:rPr lang="en-US" dirty="0"/>
              <a:t>The missile autonomously corrects its flight path to remain within the beam until intercept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500D779-18A4-4105-92B3-55AFFBEC50A6}"/>
              </a:ext>
            </a:extLst>
          </p:cNvPr>
          <p:cNvSpPr txBox="1">
            <a:spLocks/>
          </p:cNvSpPr>
          <p:nvPr/>
        </p:nvSpPr>
        <p:spPr>
          <a:xfrm>
            <a:off x="510126" y="534679"/>
            <a:ext cx="9535070" cy="646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Direct guidance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80209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titus xmlns="http://schemas.titus.com/TitusProperties/">
  <TitusGUID xmlns="">d73107a7-f20d-4116-a04b-8387f57db22e</TitusGUID>
  <TitusMetadata xmlns="">eyJucyI6Imh0dHA6XC9cL3d3dy50aXR1cy5jb21cL25zXC9BRUNMIiwicHJvcHMiOlt7Im4iOiJDbGFzc2lmaWNhdGlvbiIsInZhbHMiOlt7InZhbHVlIjoiUHVibGljIn1dfSx7Im4iOiJTdWJDbGFzc2lmaWNhdGlvbnMiLCJ2YWxzIjpbXX0seyJuIjoiUTEiLCJ2YWxzIjpbXX0seyJuIjoiUTIiLCJ2YWxzIjpbXX0seyJuIjoiUTMiLCJ2YWxzIjpbXX1dfQ==</TitusMetadata>
</titus>
</file>

<file path=customXml/itemProps1.xml><?xml version="1.0" encoding="utf-8"?>
<ds:datastoreItem xmlns:ds="http://schemas.openxmlformats.org/officeDocument/2006/customXml" ds:itemID="{101997E9-D557-473E-9A66-C66F4B211437}">
  <ds:schemaRefs>
    <ds:schemaRef ds:uri="http://schemas.titus.com/TitusProperties/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1985</TotalTime>
  <Words>2242</Words>
  <Application>Microsoft Office PowerPoint</Application>
  <PresentationFormat>Widescreen</PresentationFormat>
  <Paragraphs>417</Paragraphs>
  <Slides>38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Cambria Math</vt:lpstr>
      <vt:lpstr>Poppins-Regular</vt:lpstr>
      <vt:lpstr>Trebuchet MS</vt:lpstr>
      <vt:lpstr>Wingdings 3</vt:lpstr>
      <vt:lpstr>Facet</vt:lpstr>
      <vt:lpstr>The Power of Guidance, Navigation &amp; Control</vt:lpstr>
      <vt:lpstr>PowerPoint Presentation</vt:lpstr>
      <vt:lpstr>What is Guidance, Navigation and Control?</vt:lpstr>
      <vt:lpstr>GNC Role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</dc:title>
  <dc:creator>Al-Eyeoni, Faisal</dc:creator>
  <cp:keywords>Public</cp:keywords>
  <cp:lastModifiedBy>FaisalXz yoseef</cp:lastModifiedBy>
  <cp:revision>68</cp:revision>
  <dcterms:created xsi:type="dcterms:W3CDTF">2025-11-09T13:42:47Z</dcterms:created>
  <dcterms:modified xsi:type="dcterms:W3CDTF">2025-11-11T15:25:16Z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d73107a7-f20d-4116-a04b-8387f57db22e</vt:lpwstr>
  </property>
  <property fmtid="{D5CDD505-2E9C-101B-9397-08002B2CF9AE}" pid="3" name="Classification">
    <vt:lpwstr>Public</vt:lpwstr>
  </property>
  <property fmtid="{D5CDD505-2E9C-101B-9397-08002B2CF9AE}" pid="4" name="SubClassifications">
    <vt:lpwstr>
    </vt:lpwstr>
  </property>
  <property fmtid="{D5CDD505-2E9C-101B-9397-08002B2CF9AE}" pid="5" name="Q1">
    <vt:lpwstr>
    </vt:lpwstr>
  </property>
  <property fmtid="{D5CDD505-2E9C-101B-9397-08002B2CF9AE}" pid="6" name="Q2">
    <vt:lpwstr>
    </vt:lpwstr>
  </property>
  <property fmtid="{D5CDD505-2E9C-101B-9397-08002B2CF9AE}" pid="7" name="Q3">
    <vt:lpwstr>
    </vt:lpwstr>
  </property>
</Properties>
</file>

<file path=docProps/thumbnail.jpeg>
</file>